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2" r:id="rId3"/>
    <p:sldId id="263" r:id="rId4"/>
    <p:sldId id="277" r:id="rId5"/>
    <p:sldId id="273" r:id="rId6"/>
    <p:sldId id="278" r:id="rId7"/>
    <p:sldId id="282" r:id="rId8"/>
    <p:sldId id="276" r:id="rId9"/>
    <p:sldId id="283" r:id="rId10"/>
    <p:sldId id="281" r:id="rId11"/>
    <p:sldId id="290" r:id="rId12"/>
    <p:sldId id="294" r:id="rId13"/>
    <p:sldId id="300" r:id="rId14"/>
    <p:sldId id="291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C9782-3551-4D6D-B1B9-970C18D0486B}" type="datetimeFigureOut">
              <a:rPr lang="en-AU" smtClean="0"/>
              <a:t>4/08/2020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A45FD-3B05-4516-B6B1-BE457F97EA4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236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22F86-98D2-401D-91A4-F290C809710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415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Premature aged: </a:t>
            </a:r>
          </a:p>
          <a:p>
            <a:r>
              <a:rPr lang="en-US" dirty="0"/>
              <a:t>Eligibility:</a:t>
            </a:r>
          </a:p>
          <a:p>
            <a:r>
              <a:rPr lang="en-US" dirty="0"/>
              <a:t>50 years + and prematurely aged, or </a:t>
            </a:r>
          </a:p>
          <a:p>
            <a:r>
              <a:rPr lang="en-US" dirty="0"/>
              <a:t>Are on a low income, or</a:t>
            </a:r>
          </a:p>
          <a:p>
            <a:r>
              <a:rPr lang="en-US" dirty="0"/>
              <a:t>Are 45 years + for ATSI, and</a:t>
            </a:r>
          </a:p>
          <a:p>
            <a:r>
              <a:rPr lang="en-US" dirty="0"/>
              <a:t>Are homeless or at risk of homelessness.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8268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Youth: 9 in total. 6 actively.</a:t>
            </a:r>
          </a:p>
          <a:p>
            <a:r>
              <a:rPr lang="en-US" dirty="0"/>
              <a:t>Full list to Sept 19 2019 = 661 people. Data across other segments needs cleaning for accuracy and coverage.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4232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 8: Are you currently being harmed or at risk of being harmed by another person such as a spouse, parent, relative or friend.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110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Disability for all actively homeless only so far.</a:t>
            </a:r>
          </a:p>
          <a:p>
            <a:r>
              <a:rPr lang="en-US" dirty="0"/>
              <a:t>Aggregated from a number of questions: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Physical disability limiting housing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ABI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Learning, development disability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Indicated DSP as how make money</a:t>
            </a:r>
          </a:p>
          <a:p>
            <a:endParaRPr lang="en-US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4171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685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532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22F86-98D2-401D-91A4-F290C809710B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40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6" b="16414"/>
          <a:stretch/>
        </p:blipFill>
        <p:spPr>
          <a:xfrm>
            <a:off x="1" y="1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316736"/>
            <a:ext cx="10363200" cy="1697128"/>
          </a:xfrm>
        </p:spPr>
        <p:txBody>
          <a:bodyPr anchor="b"/>
          <a:lstStyle>
            <a:lvl1pPr algn="l">
              <a:lnSpc>
                <a:spcPts val="5067"/>
              </a:lnSpc>
              <a:defRPr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UPPERCASE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3417" y="2892351"/>
            <a:ext cx="6798260" cy="1136903"/>
          </a:xfrm>
        </p:spPr>
        <p:txBody>
          <a:bodyPr>
            <a:noAutofit/>
          </a:bodyPr>
          <a:lstStyle>
            <a:lvl1pPr marL="0" indent="0" algn="l">
              <a:buNone/>
              <a:defRPr sz="3200" b="0" baseline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069" y="5661563"/>
            <a:ext cx="956665" cy="688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277" y="5343277"/>
            <a:ext cx="2419763" cy="1006299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082650" y="4369613"/>
            <a:ext cx="5861913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1081024"/>
            <a:ext cx="1804416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AAD6C997-87E6-4063-A264-14366E2F5D9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795011" y="5738576"/>
            <a:ext cx="956665" cy="61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53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67"/>
          <a:stretch/>
        </p:blipFill>
        <p:spPr>
          <a:xfrm>
            <a:off x="0" y="5060831"/>
            <a:ext cx="12230496" cy="17971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0331" y="505931"/>
            <a:ext cx="11289101" cy="828287"/>
          </a:xfrm>
        </p:spPr>
        <p:txBody>
          <a:bodyPr anchor="b">
            <a:noAutofit/>
          </a:bodyPr>
          <a:lstStyle>
            <a:lvl1pPr algn="l">
              <a:lnSpc>
                <a:spcPts val="4267"/>
              </a:lnSpc>
              <a:defRPr sz="4800">
                <a:solidFill>
                  <a:srgbClr val="01499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UPPERCASE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334" y="1253708"/>
            <a:ext cx="11289101" cy="392501"/>
          </a:xfrm>
        </p:spPr>
        <p:txBody>
          <a:bodyPr>
            <a:normAutofit/>
          </a:bodyPr>
          <a:lstStyle>
            <a:lvl1pPr marL="0" indent="0" algn="l">
              <a:buNone/>
              <a:defRPr sz="1867" b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436924"/>
            <a:ext cx="1804416" cy="0"/>
          </a:xfrm>
          <a:prstGeom prst="line">
            <a:avLst/>
          </a:prstGeom>
          <a:ln w="12700">
            <a:solidFill>
              <a:srgbClr val="0149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sz="quarter" idx="10"/>
          </p:nvPr>
        </p:nvSpPr>
        <p:spPr>
          <a:xfrm>
            <a:off x="522817" y="1691780"/>
            <a:ext cx="11289617" cy="343806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157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333" y="1600201"/>
            <a:ext cx="5471067" cy="3690667"/>
          </a:xfrm>
        </p:spPr>
        <p:txBody>
          <a:bodyPr/>
          <a:lstStyle>
            <a:lvl1pPr>
              <a:defRPr sz="3733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2pPr>
            <a:lvl3pPr>
              <a:defRPr sz="2667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3pPr>
            <a:lvl4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4pPr>
            <a:lvl5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1600201"/>
            <a:ext cx="5476815" cy="3690667"/>
          </a:xfrm>
        </p:spPr>
        <p:txBody>
          <a:bodyPr/>
          <a:lstStyle>
            <a:lvl1pPr>
              <a:defRPr sz="3733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2pPr>
            <a:lvl3pPr>
              <a:defRPr sz="2667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3pPr>
            <a:lvl4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4pPr>
            <a:lvl5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67"/>
          <a:stretch/>
        </p:blipFill>
        <p:spPr>
          <a:xfrm>
            <a:off x="0" y="5060831"/>
            <a:ext cx="12230496" cy="179717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0331" y="505931"/>
            <a:ext cx="11289101" cy="828287"/>
          </a:xfrm>
        </p:spPr>
        <p:txBody>
          <a:bodyPr anchor="b">
            <a:noAutofit/>
          </a:bodyPr>
          <a:lstStyle>
            <a:lvl1pPr algn="l">
              <a:lnSpc>
                <a:spcPts val="4267"/>
              </a:lnSpc>
              <a:defRPr sz="4800">
                <a:solidFill>
                  <a:srgbClr val="01499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UPPERCASE HEADING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>
          <a:xfrm>
            <a:off x="523334" y="1253708"/>
            <a:ext cx="11289101" cy="392501"/>
          </a:xfrm>
        </p:spPr>
        <p:txBody>
          <a:bodyPr>
            <a:normAutofit/>
          </a:bodyPr>
          <a:lstStyle>
            <a:lvl1pPr marL="0" indent="0" algn="l">
              <a:buNone/>
              <a:defRPr sz="1867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436924"/>
            <a:ext cx="1804416" cy="0"/>
          </a:xfrm>
          <a:prstGeom prst="line">
            <a:avLst/>
          </a:prstGeom>
          <a:ln w="12700">
            <a:solidFill>
              <a:srgbClr val="0149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63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384B4-FD36-994F-894C-AD6BB7283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2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C131DC-4E94-4E8D-9979-DAD5C6F76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088" y="1341171"/>
            <a:ext cx="11254153" cy="2087829"/>
          </a:xfrm>
        </p:spPr>
        <p:txBody>
          <a:bodyPr>
            <a:normAutofit/>
          </a:bodyPr>
          <a:lstStyle/>
          <a:p>
            <a:r>
              <a:rPr lang="en-US" dirty="0"/>
              <a:t>Better understanding the people on the Adelaide Zero Project’s </a:t>
            </a:r>
            <a:br>
              <a:rPr lang="en-US" dirty="0"/>
            </a:br>
            <a:r>
              <a:rPr lang="en-US" dirty="0"/>
              <a:t>By-Name List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F190766-9DAE-4FA8-9125-0A70763329E5}"/>
              </a:ext>
            </a:extLst>
          </p:cNvPr>
          <p:cNvSpPr txBox="1">
            <a:spLocks/>
          </p:cNvSpPr>
          <p:nvPr/>
        </p:nvSpPr>
        <p:spPr>
          <a:xfrm>
            <a:off x="358088" y="4520870"/>
            <a:ext cx="9771432" cy="1128090"/>
          </a:xfrm>
          <a:prstGeom prst="rect">
            <a:avLst/>
          </a:prstGeom>
        </p:spPr>
        <p:txBody>
          <a:bodyPr vert="horz" lIns="121920" tIns="60960" rIns="121920" bIns="60960" rtlCol="0">
            <a:normAutofit fontScale="47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 baseline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/>
            <a:r>
              <a:rPr lang="en-US" sz="4500" dirty="0"/>
              <a:t>Dr Selina Tually, The Australian Alliance for Social Enterprise (TAASE), UniSA Business</a:t>
            </a:r>
          </a:p>
          <a:p>
            <a:pPr defTabSz="609585"/>
            <a:r>
              <a:rPr lang="en-US" sz="4500" dirty="0"/>
              <a:t>AZP Community Briefing, 4 August 2020</a:t>
            </a:r>
          </a:p>
          <a:p>
            <a:pPr defTabSz="609585"/>
            <a:r>
              <a:rPr lang="en-US" dirty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407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01487" y="1541639"/>
            <a:ext cx="5471067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and TA people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(n=143/184)</a:t>
            </a:r>
            <a:endParaRPr lang="en-AU" sz="2400" i="1" dirty="0"/>
          </a:p>
          <a:p>
            <a:pPr marL="0" indent="0" algn="ctr">
              <a:buNone/>
            </a:pPr>
            <a:endParaRPr lang="en-AU" sz="2667" dirty="0"/>
          </a:p>
          <a:p>
            <a:pPr marL="0" indent="0" algn="r">
              <a:buNone/>
            </a:pPr>
            <a:endParaRPr lang="en-AU" sz="2667" dirty="0"/>
          </a:p>
          <a:p>
            <a:pPr marL="0" indent="0" algn="r">
              <a:buNone/>
            </a:pPr>
            <a:r>
              <a:rPr lang="en-AU" sz="2667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278723" y="1541639"/>
            <a:ext cx="5476815" cy="369066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The 143 people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78% all actively homeless/TA</a:t>
            </a:r>
            <a:r>
              <a:rPr lang="en-US" sz="2400" dirty="0"/>
              <a:t>), includes: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7C90E91-C6D7-4225-AF3F-B7124CD16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88" y="2323847"/>
            <a:ext cx="1889637" cy="41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85CC56-32EB-4E29-A9D6-D157F9752BED}"/>
              </a:ext>
            </a:extLst>
          </p:cNvPr>
          <p:cNvSpPr txBox="1"/>
          <p:nvPr/>
        </p:nvSpPr>
        <p:spPr>
          <a:xfrm>
            <a:off x="1318102" y="2936558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81%</a:t>
            </a:r>
            <a:endParaRPr lang="en-AU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5D21E6-B78B-4AA4-B1F0-8C338CAE67EB}"/>
              </a:ext>
            </a:extLst>
          </p:cNvPr>
          <p:cNvSpPr txBox="1"/>
          <p:nvPr/>
        </p:nvSpPr>
        <p:spPr>
          <a:xfrm>
            <a:off x="1318102" y="4020043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19%</a:t>
            </a:r>
            <a:endParaRPr lang="en-AU" sz="2400" b="1" dirty="0"/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CFE0FB8B-19B4-49AB-9027-4B12496C35DD}"/>
              </a:ext>
            </a:extLst>
          </p:cNvPr>
          <p:cNvSpPr/>
          <p:nvPr/>
        </p:nvSpPr>
        <p:spPr>
          <a:xfrm>
            <a:off x="2517602" y="2962379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CBB37328-7DAD-4327-98FB-8DC2967525EE}"/>
              </a:ext>
            </a:extLst>
          </p:cNvPr>
          <p:cNvSpPr/>
          <p:nvPr/>
        </p:nvSpPr>
        <p:spPr>
          <a:xfrm>
            <a:off x="2517602" y="3985740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B0308B-8C85-4177-83AE-79C7A61365EE}"/>
              </a:ext>
            </a:extLst>
          </p:cNvPr>
          <p:cNvCxnSpPr/>
          <p:nvPr/>
        </p:nvCxnSpPr>
        <p:spPr>
          <a:xfrm>
            <a:off x="6106789" y="1625694"/>
            <a:ext cx="0" cy="3606612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283D803-6AA8-400A-BA18-45B7DBBFC76F}"/>
              </a:ext>
            </a:extLst>
          </p:cNvPr>
          <p:cNvSpPr txBox="1"/>
          <p:nvPr/>
        </p:nvSpPr>
        <p:spPr>
          <a:xfrm>
            <a:off x="3193180" y="299548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116 people</a:t>
            </a:r>
            <a:endParaRPr lang="en-AU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D18342-F147-42A6-A7E9-25D859463B3F}"/>
              </a:ext>
            </a:extLst>
          </p:cNvPr>
          <p:cNvSpPr txBox="1"/>
          <p:nvPr/>
        </p:nvSpPr>
        <p:spPr>
          <a:xfrm>
            <a:off x="3198226" y="403825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27  people</a:t>
            </a:r>
            <a:endParaRPr lang="en-AU" sz="24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8C4B765-4156-4813-A0AE-68CAE6E93F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Disability (all)* </a:t>
            </a:r>
            <a:r>
              <a:rPr lang="en-US" sz="3200" dirty="0"/>
              <a:t>(includes mental health)</a:t>
            </a:r>
            <a:endParaRPr lang="en-AU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4D2EC15-1306-4329-A1C7-7B9A8BD4E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039855"/>
              </p:ext>
            </p:extLst>
          </p:nvPr>
        </p:nvGraphicFramePr>
        <p:xfrm>
          <a:off x="6939410" y="2430013"/>
          <a:ext cx="4155440" cy="2415892"/>
        </p:xfrm>
        <a:graphic>
          <a:graphicData uri="http://schemas.openxmlformats.org/drawingml/2006/table">
            <a:tbl>
              <a:tblPr firstRow="1" firstCol="1" bandRow="1"/>
              <a:tblGrid>
                <a:gridCol w="1578787">
                  <a:extLst>
                    <a:ext uri="{9D8B030D-6E8A-4147-A177-3AD203B41FA5}">
                      <a16:colId xmlns:a16="http://schemas.microsoft.com/office/drawing/2014/main" val="1040508696"/>
                    </a:ext>
                  </a:extLst>
                </a:gridCol>
                <a:gridCol w="1238052">
                  <a:extLst>
                    <a:ext uri="{9D8B030D-6E8A-4147-A177-3AD203B41FA5}">
                      <a16:colId xmlns:a16="http://schemas.microsoft.com/office/drawing/2014/main" val="2442092994"/>
                    </a:ext>
                  </a:extLst>
                </a:gridCol>
                <a:gridCol w="1338601">
                  <a:extLst>
                    <a:ext uri="{9D8B030D-6E8A-4147-A177-3AD203B41FA5}">
                      <a16:colId xmlns:a16="http://schemas.microsoft.com/office/drawing/2014/main" val="2756584775"/>
                    </a:ext>
                  </a:extLst>
                </a:gridCol>
              </a:tblGrid>
              <a:tr h="89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900" b="1" dirty="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Disability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A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acuity no. (%)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928921"/>
                  </a:ext>
                </a:extLst>
              </a:tr>
              <a:tr h="317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Female ATSI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21 (100%)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435099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Female NI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14 (70%)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192408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Male ATSI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19 (90%)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733314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Male NI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81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62 (77%)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281931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A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143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116 (81%)</a:t>
                      </a:r>
                      <a:endParaRPr lang="en-AU" sz="1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75350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4A5AA-A9C1-42ED-879F-07C26A7C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0FA368-CC96-4479-8356-CC471E54FD7A}"/>
              </a:ext>
            </a:extLst>
          </p:cNvPr>
          <p:cNvSpPr txBox="1"/>
          <p:nvPr/>
        </p:nvSpPr>
        <p:spPr>
          <a:xfrm>
            <a:off x="2875725" y="5941700"/>
            <a:ext cx="8706667" cy="6669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/>
              <a:t>*aggregated measure.</a:t>
            </a:r>
          </a:p>
          <a:p>
            <a:r>
              <a:rPr lang="en-US" sz="1867" dirty="0"/>
              <a:t>N=53/184 brain injury (29%); 21 people with physical disability limiting housing (11%). </a:t>
            </a:r>
          </a:p>
        </p:txBody>
      </p:sp>
    </p:spTree>
    <p:extLst>
      <p:ext uri="{BB962C8B-B14F-4D97-AF65-F5344CB8AC3E}">
        <p14:creationId xmlns:p14="http://schemas.microsoft.com/office/powerpoint/2010/main" val="302449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01487" y="1541639"/>
            <a:ext cx="5471067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and TA people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(n=135/184)</a:t>
            </a:r>
            <a:endParaRPr lang="en-AU" sz="2400" i="1" dirty="0"/>
          </a:p>
          <a:p>
            <a:pPr marL="0" indent="0" algn="ctr">
              <a:buNone/>
            </a:pPr>
            <a:endParaRPr lang="en-AU" sz="2667" dirty="0"/>
          </a:p>
          <a:p>
            <a:pPr marL="0" indent="0" algn="r">
              <a:buNone/>
            </a:pPr>
            <a:endParaRPr lang="en-AU" sz="2667" dirty="0"/>
          </a:p>
          <a:p>
            <a:pPr marL="0" indent="0" algn="r">
              <a:buNone/>
            </a:pPr>
            <a:r>
              <a:rPr lang="en-AU" sz="2667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278723" y="1541639"/>
            <a:ext cx="5476815" cy="369066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135 people </a:t>
            </a:r>
            <a:r>
              <a:rPr lang="en-US" sz="2400" dirty="0">
                <a:solidFill>
                  <a:srgbClr val="FF0000"/>
                </a:solidFill>
              </a:rPr>
              <a:t>(73% all actively/TA homeless)</a:t>
            </a:r>
            <a:r>
              <a:rPr lang="en-US" sz="2400" dirty="0"/>
              <a:t>, includes: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7C90E91-C6D7-4225-AF3F-B7124CD16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88" y="2323847"/>
            <a:ext cx="1889637" cy="41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85CC56-32EB-4E29-A9D6-D157F9752BED}"/>
              </a:ext>
            </a:extLst>
          </p:cNvPr>
          <p:cNvSpPr txBox="1"/>
          <p:nvPr/>
        </p:nvSpPr>
        <p:spPr>
          <a:xfrm>
            <a:off x="1318102" y="2936558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81%</a:t>
            </a:r>
            <a:endParaRPr lang="en-AU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5D21E6-B78B-4AA4-B1F0-8C338CAE67EB}"/>
              </a:ext>
            </a:extLst>
          </p:cNvPr>
          <p:cNvSpPr txBox="1"/>
          <p:nvPr/>
        </p:nvSpPr>
        <p:spPr>
          <a:xfrm>
            <a:off x="1318102" y="4020043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19%</a:t>
            </a:r>
            <a:endParaRPr lang="en-AU" sz="2400" b="1" dirty="0"/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CFE0FB8B-19B4-49AB-9027-4B12496C35DD}"/>
              </a:ext>
            </a:extLst>
          </p:cNvPr>
          <p:cNvSpPr/>
          <p:nvPr/>
        </p:nvSpPr>
        <p:spPr>
          <a:xfrm>
            <a:off x="2517602" y="2962379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CBB37328-7DAD-4327-98FB-8DC2967525EE}"/>
              </a:ext>
            </a:extLst>
          </p:cNvPr>
          <p:cNvSpPr/>
          <p:nvPr/>
        </p:nvSpPr>
        <p:spPr>
          <a:xfrm>
            <a:off x="2517602" y="3985740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B0308B-8C85-4177-83AE-79C7A61365EE}"/>
              </a:ext>
            </a:extLst>
          </p:cNvPr>
          <p:cNvCxnSpPr/>
          <p:nvPr/>
        </p:nvCxnSpPr>
        <p:spPr>
          <a:xfrm>
            <a:off x="6106789" y="1625694"/>
            <a:ext cx="0" cy="3606612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283D803-6AA8-400A-BA18-45B7DBBFC76F}"/>
              </a:ext>
            </a:extLst>
          </p:cNvPr>
          <p:cNvSpPr txBox="1"/>
          <p:nvPr/>
        </p:nvSpPr>
        <p:spPr>
          <a:xfrm>
            <a:off x="3193180" y="299548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110 people</a:t>
            </a:r>
            <a:endParaRPr lang="en-AU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D18342-F147-42A6-A7E9-25D859463B3F}"/>
              </a:ext>
            </a:extLst>
          </p:cNvPr>
          <p:cNvSpPr txBox="1"/>
          <p:nvPr/>
        </p:nvSpPr>
        <p:spPr>
          <a:xfrm>
            <a:off x="3198226" y="403825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25 people</a:t>
            </a:r>
            <a:endParaRPr lang="en-AU" sz="24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8C4B765-4156-4813-A0AE-68CAE6E93F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Mental health</a:t>
            </a:r>
            <a:r>
              <a:rPr lang="en-US" sz="3200" dirty="0"/>
              <a:t> </a:t>
            </a:r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AB034C-2E84-40A1-9293-4B2C000B4309}"/>
              </a:ext>
            </a:extLst>
          </p:cNvPr>
          <p:cNvGraphicFramePr>
            <a:graphicFrameLocks noGrp="1"/>
          </p:cNvGraphicFramePr>
          <p:nvPr/>
        </p:nvGraphicFramePr>
        <p:xfrm>
          <a:off x="6624357" y="2541269"/>
          <a:ext cx="4785545" cy="2375749"/>
        </p:xfrm>
        <a:graphic>
          <a:graphicData uri="http://schemas.openxmlformats.org/drawingml/2006/table">
            <a:tbl>
              <a:tblPr firstRow="1" firstCol="1" bandRow="1"/>
              <a:tblGrid>
                <a:gridCol w="2225693">
                  <a:extLst>
                    <a:ext uri="{9D8B030D-6E8A-4147-A177-3AD203B41FA5}">
                      <a16:colId xmlns:a16="http://schemas.microsoft.com/office/drawing/2014/main" val="363132178"/>
                    </a:ext>
                  </a:extLst>
                </a:gridCol>
                <a:gridCol w="1204636">
                  <a:extLst>
                    <a:ext uri="{9D8B030D-6E8A-4147-A177-3AD203B41FA5}">
                      <a16:colId xmlns:a16="http://schemas.microsoft.com/office/drawing/2014/main" val="1223865710"/>
                    </a:ext>
                  </a:extLst>
                </a:gridCol>
                <a:gridCol w="1355216">
                  <a:extLst>
                    <a:ext uri="{9D8B030D-6E8A-4147-A177-3AD203B41FA5}">
                      <a16:colId xmlns:a16="http://schemas.microsoft.com/office/drawing/2014/main" val="4160832640"/>
                    </a:ext>
                  </a:extLst>
                </a:gridCol>
              </a:tblGrid>
              <a:tr h="577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A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no.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A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acuity no. (%)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50618"/>
                  </a:ext>
                </a:extLst>
              </a:tr>
              <a:tr h="292947">
                <a:tc>
                  <a:txBody>
                    <a:bodyPr/>
                    <a:lstStyle/>
                    <a:p>
                      <a:pPr algn="l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ATSI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 (100%)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693457"/>
                  </a:ext>
                </a:extLst>
              </a:tr>
              <a:tr h="292947">
                <a:tc>
                  <a:txBody>
                    <a:bodyPr/>
                    <a:lstStyle/>
                    <a:p>
                      <a:pPr algn="l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NI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(74%)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88756"/>
                  </a:ext>
                </a:extLst>
              </a:tr>
              <a:tr h="292947">
                <a:tc>
                  <a:txBody>
                    <a:bodyPr/>
                    <a:lstStyle/>
                    <a:p>
                      <a:pPr algn="l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ATSI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(90%)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66285"/>
                  </a:ext>
                </a:extLst>
              </a:tr>
              <a:tr h="292947">
                <a:tc>
                  <a:txBody>
                    <a:bodyPr/>
                    <a:lstStyle/>
                    <a:p>
                      <a:pPr algn="l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NI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(76%)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321387"/>
                  </a:ext>
                </a:extLst>
              </a:tr>
              <a:tr h="292947">
                <a:tc>
                  <a:txBody>
                    <a:bodyPr/>
                    <a:lstStyle/>
                    <a:p>
                      <a:pPr algn="l" fontAlgn="t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Prefer not to say NI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(100%)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523905"/>
                  </a:ext>
                </a:extLst>
              </a:tr>
              <a:tr h="2929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(81%)</a:t>
                      </a:r>
                    </a:p>
                  </a:txBody>
                  <a:tcPr marL="8467" marR="8467" marT="84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2851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DC9BC-0FB9-44A1-B465-B0C2864B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9772AC-9AF5-44DA-AEA7-695D3240F139}"/>
              </a:ext>
            </a:extLst>
          </p:cNvPr>
          <p:cNvSpPr txBox="1"/>
          <p:nvPr/>
        </p:nvSpPr>
        <p:spPr>
          <a:xfrm>
            <a:off x="2875725" y="5941700"/>
            <a:ext cx="8706667" cy="3796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/>
              <a:t>*aggregated measure.</a:t>
            </a:r>
          </a:p>
        </p:txBody>
      </p:sp>
    </p:spTree>
    <p:extLst>
      <p:ext uri="{BB962C8B-B14F-4D97-AF65-F5344CB8AC3E}">
        <p14:creationId xmlns:p14="http://schemas.microsoft.com/office/powerpoint/2010/main" val="2835584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Inflow paths…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22817" y="1386011"/>
            <a:ext cx="11289617" cy="3744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900" dirty="0"/>
              <a:t>Prior living arrangement</a:t>
            </a:r>
          </a:p>
          <a:p>
            <a:pPr marL="0" indent="0">
              <a:buNone/>
            </a:pPr>
            <a:r>
              <a:rPr lang="en-US" sz="2400" b="1" dirty="0"/>
              <a:t>All actively homeless and TA people: n=111 responses</a:t>
            </a:r>
          </a:p>
          <a:p>
            <a:pPr marL="0" indent="0">
              <a:buNone/>
            </a:pPr>
            <a:r>
              <a:rPr lang="en-US" sz="2900" i="1" dirty="0"/>
              <a:t>Before you were rough sleeping, where were you sleeping/staying/living? </a:t>
            </a:r>
          </a:p>
          <a:p>
            <a:r>
              <a:rPr lang="en-US" sz="2300" dirty="0"/>
              <a:t>41% living temporarily with family and friends (n=46).</a:t>
            </a:r>
          </a:p>
          <a:p>
            <a:r>
              <a:rPr lang="en-US" sz="2300" dirty="0"/>
              <a:t>29% permanent housing, tenure unspecified (n=32).</a:t>
            </a:r>
          </a:p>
          <a:p>
            <a:r>
              <a:rPr lang="en-US" sz="2300" dirty="0"/>
              <a:t>9% prison/juvenile detention (n=10).</a:t>
            </a:r>
          </a:p>
          <a:p>
            <a:pPr marL="0" indent="0">
              <a:buNone/>
            </a:pPr>
            <a:endParaRPr lang="en-US" sz="186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E8BEEE-4C28-4C6C-9F1E-E9EA9A41D83C}"/>
              </a:ext>
            </a:extLst>
          </p:cNvPr>
          <p:cNvSpPr txBox="1"/>
          <p:nvPr/>
        </p:nvSpPr>
        <p:spPr>
          <a:xfrm>
            <a:off x="3039055" y="5941700"/>
            <a:ext cx="6113891" cy="6669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/>
              <a:t>Data not available for all persons on list; question introduced with newer assessment/triage tool (VI-SPDAT).</a:t>
            </a:r>
          </a:p>
        </p:txBody>
      </p:sp>
    </p:spTree>
    <p:extLst>
      <p:ext uri="{BB962C8B-B14F-4D97-AF65-F5344CB8AC3E}">
        <p14:creationId xmlns:p14="http://schemas.microsoft.com/office/powerpoint/2010/main" val="86878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Some system touch points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22817" y="1386011"/>
            <a:ext cx="11289617" cy="4273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In 6 months prior to survey... </a:t>
            </a:r>
            <a:endParaRPr lang="en-US" sz="3000" b="1" dirty="0">
              <a:effectLst/>
              <a:latin typeface="Calibri" panose="020F0502020204030204" pitchFamily="34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en-US" sz="2200" b="1" dirty="0">
                <a:ea typeface="Cambria" panose="02040503050406030204" pitchFamily="18" charset="0"/>
              </a:rPr>
              <a:t>A&amp;E:</a:t>
            </a:r>
            <a:r>
              <a:rPr lang="en-US" sz="2200" dirty="0">
                <a:ea typeface="Cambria" panose="02040503050406030204" pitchFamily="18" charset="0"/>
              </a:rPr>
              <a:t> 60% 1+ presentations, average 3.0 presentations, range 1-20 presentations</a:t>
            </a:r>
            <a:endParaRPr lang="en-AU" sz="2200" dirty="0">
              <a:ea typeface="Cambria" panose="02040503050406030204" pitchFamily="18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en-US" sz="2200" b="1" dirty="0">
                <a:ea typeface="Cambria" panose="02040503050406030204" pitchFamily="18" charset="0"/>
              </a:rPr>
              <a:t>Ambulance use:</a:t>
            </a:r>
            <a:r>
              <a:rPr lang="en-US" sz="2200" dirty="0">
                <a:ea typeface="Cambria" panose="02040503050406030204" pitchFamily="18" charset="0"/>
              </a:rPr>
              <a:t> 54% 1+, average 2.3 uses</a:t>
            </a:r>
            <a:endParaRPr lang="en-AU" sz="2200" dirty="0"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ea typeface="Cambria" panose="02040503050406030204" pitchFamily="18" charset="0"/>
              </a:rPr>
              <a:t>Inpatient hospitalisations: </a:t>
            </a:r>
            <a:r>
              <a:rPr lang="en-US" sz="2200" dirty="0">
                <a:ea typeface="Cambria" panose="02040503050406030204" pitchFamily="18" charset="0"/>
              </a:rPr>
              <a:t>44% 1+ , average 2.4 (3.8 for ATSI women)</a:t>
            </a:r>
          </a:p>
          <a:p>
            <a:pPr marL="0" indent="0">
              <a:buNone/>
            </a:pPr>
            <a:endParaRPr lang="en-US" sz="1400" dirty="0"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Watch house or prison: </a:t>
            </a:r>
            <a:r>
              <a:rPr lang="en-US" sz="2200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45% stay 1 or more nights, average 2.6 stays, range 1-20. (3.0 for all men, 3.6 for ATSI men)</a:t>
            </a:r>
          </a:p>
          <a:p>
            <a:pPr marL="0" indent="0">
              <a:buNone/>
            </a:pPr>
            <a:endParaRPr lang="en-US" sz="1400" dirty="0"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Foster care, out of home care or institutional care as child: </a:t>
            </a:r>
            <a:r>
              <a:rPr lang="en-US" sz="2200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16%</a:t>
            </a:r>
          </a:p>
          <a:p>
            <a:pPr marL="0" indent="0">
              <a:buNone/>
            </a:pPr>
            <a:r>
              <a:rPr lang="en-US" sz="2200" b="1" dirty="0">
                <a:ea typeface="Cambria" panose="02040503050406030204" pitchFamily="18" charset="0"/>
              </a:rPr>
              <a:t>Youth detention: </a:t>
            </a:r>
            <a:r>
              <a:rPr lang="en-US" sz="2200" dirty="0">
                <a:ea typeface="Cambria" panose="02040503050406030204" pitchFamily="18" charset="0"/>
              </a:rPr>
              <a:t>20%</a:t>
            </a: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63BDE8-8154-4E21-B703-0F9298916A72}"/>
              </a:ext>
            </a:extLst>
          </p:cNvPr>
          <p:cNvSpPr txBox="1"/>
          <p:nvPr/>
        </p:nvSpPr>
        <p:spPr>
          <a:xfrm>
            <a:off x="3039055" y="5941700"/>
            <a:ext cx="6113891" cy="3796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/>
              <a:t>All actively homeless only.</a:t>
            </a:r>
          </a:p>
        </p:txBody>
      </p:sp>
    </p:spTree>
    <p:extLst>
      <p:ext uri="{BB962C8B-B14F-4D97-AF65-F5344CB8AC3E}">
        <p14:creationId xmlns:p14="http://schemas.microsoft.com/office/powerpoint/2010/main" val="4008096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Reducing numbers…outflow…</a:t>
            </a:r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457F4C-895E-49A5-AD22-1F06AE832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35677"/>
              </p:ext>
            </p:extLst>
          </p:nvPr>
        </p:nvGraphicFramePr>
        <p:xfrm>
          <a:off x="1873170" y="1479408"/>
          <a:ext cx="8445660" cy="4872661"/>
        </p:xfrm>
        <a:graphic>
          <a:graphicData uri="http://schemas.openxmlformats.org/drawingml/2006/table">
            <a:tbl>
              <a:tblPr/>
              <a:tblGrid>
                <a:gridCol w="2784481">
                  <a:extLst>
                    <a:ext uri="{9D8B030D-6E8A-4147-A177-3AD203B41FA5}">
                      <a16:colId xmlns:a16="http://schemas.microsoft.com/office/drawing/2014/main" val="4187808266"/>
                    </a:ext>
                  </a:extLst>
                </a:gridCol>
                <a:gridCol w="786650">
                  <a:extLst>
                    <a:ext uri="{9D8B030D-6E8A-4147-A177-3AD203B41FA5}">
                      <a16:colId xmlns:a16="http://schemas.microsoft.com/office/drawing/2014/main" val="1451194347"/>
                    </a:ext>
                  </a:extLst>
                </a:gridCol>
                <a:gridCol w="865371">
                  <a:extLst>
                    <a:ext uri="{9D8B030D-6E8A-4147-A177-3AD203B41FA5}">
                      <a16:colId xmlns:a16="http://schemas.microsoft.com/office/drawing/2014/main" val="3016567279"/>
                    </a:ext>
                  </a:extLst>
                </a:gridCol>
                <a:gridCol w="4009158">
                  <a:extLst>
                    <a:ext uri="{9D8B030D-6E8A-4147-A177-3AD203B41FA5}">
                      <a16:colId xmlns:a16="http://schemas.microsoft.com/office/drawing/2014/main" val="2815483608"/>
                    </a:ext>
                  </a:extLst>
                </a:gridCol>
              </a:tblGrid>
              <a:tr h="813640"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Cohort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Size of cohort 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(no.)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Cohort prop’n (%)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Options?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987683"/>
                  </a:ext>
                </a:extLst>
              </a:tr>
              <a:tr h="790193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ATSI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Culturally appropriate accommodation response (not necessarily permanent housing)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399063"/>
                  </a:ext>
                </a:extLst>
              </a:tr>
              <a:tr h="5454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AU" sz="1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Aged care (20 people aged 45+)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Remote visitors (18 people)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411963"/>
                  </a:ext>
                </a:extLst>
              </a:tr>
              <a:tr h="279460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NDIS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411001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Premature aged 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(My Aged Care)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Aged care system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67782"/>
                  </a:ext>
                </a:extLst>
              </a:tr>
              <a:tr h="515849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Disability (all)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143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SDA, NDIS, other specialist disability accommodation?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237798"/>
                  </a:ext>
                </a:extLst>
              </a:tr>
              <a:tr h="279460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Veterans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RSL Care, other veterans’ services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42893"/>
                  </a:ext>
                </a:extLst>
              </a:tr>
              <a:tr h="279460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DFV (female)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DV sector</a:t>
                      </a:r>
                      <a:endParaRPr lang="en-A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665287"/>
                  </a:ext>
                </a:extLst>
              </a:tr>
              <a:tr h="279460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Cohorts are not mutually exclusive. 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608873"/>
                  </a:ext>
                </a:extLst>
              </a:tr>
              <a:tr h="227167">
                <a:tc gridSpan="3"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DFV is VI-SPDAT#2 only.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0" marR="7310" marT="73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4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8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Reducing numbers…inflow…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22817" y="1386011"/>
            <a:ext cx="11289617" cy="3897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67" dirty="0"/>
              <a:t> </a:t>
            </a:r>
            <a:endParaRPr lang="en-AU" sz="3467" dirty="0"/>
          </a:p>
          <a:p>
            <a:endParaRPr lang="en-US" dirty="0"/>
          </a:p>
          <a:p>
            <a:endParaRPr lang="en-AU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0B5B8C3-636A-4D88-8A57-54289C5E0B21}"/>
              </a:ext>
            </a:extLst>
          </p:cNvPr>
          <p:cNvSpPr txBox="1">
            <a:spLocks/>
          </p:cNvSpPr>
          <p:nvPr/>
        </p:nvSpPr>
        <p:spPr>
          <a:xfrm>
            <a:off x="522817" y="1386010"/>
            <a:ext cx="11289617" cy="4489273"/>
          </a:xfrm>
          <a:prstGeom prst="rect">
            <a:avLst/>
          </a:prstGeom>
          <a:solidFill>
            <a:schemeClr val="bg1"/>
          </a:solidFill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33" dirty="0"/>
              <a:t>Role/place for tenancy support (29% tip in from permanent housing)</a:t>
            </a:r>
          </a:p>
          <a:p>
            <a:pPr lvl="1"/>
            <a:r>
              <a:rPr lang="en-US" sz="2400" dirty="0"/>
              <a:t>Brokerage</a:t>
            </a:r>
          </a:p>
          <a:p>
            <a:pPr lvl="1"/>
            <a:r>
              <a:rPr lang="en-US" sz="2400" dirty="0"/>
              <a:t>Time limited rental subsidy (affordability)</a:t>
            </a:r>
          </a:p>
          <a:p>
            <a:pPr marL="380990" lvl="1">
              <a:buFont typeface="Arial" panose="020B0604020202020204" pitchFamily="34" charset="0"/>
              <a:buChar char="•"/>
            </a:pPr>
            <a:r>
              <a:rPr lang="en-US" sz="2933" dirty="0"/>
              <a:t>Touch points where we can assist/assist more</a:t>
            </a:r>
          </a:p>
          <a:p>
            <a:pPr marL="1238240" lvl="3">
              <a:buFont typeface="Arial" panose="020B0604020202020204" pitchFamily="34" charset="0"/>
              <a:buChar char="•"/>
            </a:pPr>
            <a:r>
              <a:rPr lang="en-US" sz="2133" dirty="0"/>
              <a:t>Health, Corrections, care leaving pathways and beyond.</a:t>
            </a:r>
          </a:p>
          <a:p>
            <a:pPr marL="380990" lvl="1">
              <a:buFont typeface="Arial" panose="020B0604020202020204" pitchFamily="34" charset="0"/>
              <a:buChar char="•"/>
            </a:pPr>
            <a:r>
              <a:rPr lang="en-US" sz="2933" dirty="0"/>
              <a:t>Build understanding around where people were before their temporary living arrangement with family/friends (41%)</a:t>
            </a:r>
          </a:p>
          <a:p>
            <a:pPr marL="1238240" lvl="3">
              <a:buFont typeface="Arial" panose="020B0604020202020204" pitchFamily="34" charset="0"/>
              <a:buChar char="•"/>
            </a:pPr>
            <a:r>
              <a:rPr lang="en-US" sz="2133" dirty="0"/>
              <a:t>What might change that pathway?</a:t>
            </a:r>
          </a:p>
          <a:p>
            <a:pPr marL="380990" lvl="1">
              <a:buFont typeface="Arial" panose="020B0604020202020204" pitchFamily="34" charset="0"/>
              <a:buChar char="•"/>
            </a:pPr>
            <a:r>
              <a:rPr lang="en-US" sz="2933" dirty="0"/>
              <a:t>Do we have the right housing/exit options in the system?</a:t>
            </a:r>
          </a:p>
          <a:p>
            <a:pPr marL="1238240" lvl="3">
              <a:buFont typeface="Arial" panose="020B0604020202020204" pitchFamily="34" charset="0"/>
              <a:buChar char="•"/>
            </a:pPr>
            <a:endParaRPr lang="en-US" sz="2133" dirty="0"/>
          </a:p>
          <a:p>
            <a:pPr marL="380990" lvl="1">
              <a:buFont typeface="Arial" panose="020B0604020202020204" pitchFamily="34" charset="0"/>
              <a:buChar char="•"/>
            </a:pPr>
            <a:endParaRPr lang="en-US" sz="2933" dirty="0"/>
          </a:p>
          <a:p>
            <a:pPr marL="914377" lvl="2">
              <a:buFont typeface="Arial" panose="020B0604020202020204" pitchFamily="34" charset="0"/>
              <a:buChar char="•"/>
            </a:pPr>
            <a:endParaRPr lang="en-US" sz="2933" dirty="0"/>
          </a:p>
          <a:p>
            <a:pPr marL="359824" lvl="2" indent="-359824">
              <a:buFont typeface="Arial" panose="020B0604020202020204" pitchFamily="34" charset="0"/>
              <a:buChar char="•"/>
            </a:pPr>
            <a:endParaRPr lang="en-US" sz="2933" dirty="0"/>
          </a:p>
          <a:p>
            <a:pPr marL="914377" lvl="2">
              <a:buFont typeface="Arial" panose="020B0604020202020204" pitchFamily="34" charset="0"/>
              <a:buChar char="•"/>
            </a:pPr>
            <a:endParaRPr lang="en-US" sz="3733" dirty="0"/>
          </a:p>
          <a:p>
            <a:pPr lvl="1"/>
            <a:endParaRPr lang="en-US" sz="3733" dirty="0"/>
          </a:p>
          <a:p>
            <a:pPr lvl="1"/>
            <a:endParaRPr lang="en-AU" sz="3733" dirty="0"/>
          </a:p>
        </p:txBody>
      </p:sp>
    </p:spTree>
    <p:extLst>
      <p:ext uri="{BB962C8B-B14F-4D97-AF65-F5344CB8AC3E}">
        <p14:creationId xmlns:p14="http://schemas.microsoft.com/office/powerpoint/2010/main" val="340358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task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9816" y="1334218"/>
            <a:ext cx="11289617" cy="4152182"/>
          </a:xfrm>
        </p:spPr>
        <p:txBody>
          <a:bodyPr>
            <a:normAutofit fontScale="32500" lnSpcReduction="20000"/>
          </a:bodyPr>
          <a:lstStyle/>
          <a:p>
            <a:pPr marL="233363" indent="-233363"/>
            <a:r>
              <a:rPr lang="en-US" sz="9200" dirty="0"/>
              <a:t>Analyse AZP BNL data: </a:t>
            </a:r>
            <a:r>
              <a:rPr lang="en-US" sz="9066" dirty="0"/>
              <a:t>understand vulnerability, acuity (intensity of needs), inflow points by ‘cohorts’/identifiable at-risk groups</a:t>
            </a:r>
          </a:p>
          <a:p>
            <a:pPr lvl="1"/>
            <a:r>
              <a:rPr lang="en-US" sz="8532" dirty="0"/>
              <a:t>Inform forward prevention and housing placements activities, system advocacy and infrastructure</a:t>
            </a:r>
          </a:p>
          <a:p>
            <a:pPr marL="233363" lvl="1" indent="-233363">
              <a:buFont typeface="Arial"/>
              <a:buChar char="•"/>
            </a:pPr>
            <a:r>
              <a:rPr lang="en-US" sz="9200" dirty="0"/>
              <a:t>Reviewed Sept 19 2019 data capture point</a:t>
            </a:r>
          </a:p>
          <a:p>
            <a:pPr lvl="1"/>
            <a:r>
              <a:rPr lang="en-US" sz="8400" dirty="0"/>
              <a:t>199 people in analysis</a:t>
            </a:r>
          </a:p>
          <a:p>
            <a:pPr marL="1311275" lvl="2" indent="-336550"/>
            <a:r>
              <a:rPr lang="en-US" sz="7400" dirty="0"/>
              <a:t>Actively homeless: 162 individuals</a:t>
            </a:r>
          </a:p>
          <a:p>
            <a:pPr marL="1311275" lvl="2" indent="-336550"/>
            <a:r>
              <a:rPr lang="en-US" sz="7400" dirty="0"/>
              <a:t>Temporarily accommodated (TA): 37 individuals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/>
              <a:t>Ethics approval: UniSA Business Negligible Risk Human Research Ethics Committee.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62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Acuity…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22817" y="1398309"/>
            <a:ext cx="11289617" cy="3438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67" b="1" dirty="0"/>
              <a:t>Table 3: Adelaide Zero Project BNL housing and support (aligned housing) triage categories</a:t>
            </a:r>
          </a:p>
          <a:p>
            <a:pPr marL="0" indent="0">
              <a:buNone/>
            </a:pPr>
            <a:endParaRPr lang="en-US" sz="1867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33E2F1F-537E-4683-A3CF-38590ACF5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816" y="5090001"/>
            <a:ext cx="7660640" cy="209296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570AE0D-C588-4704-9C94-28FF9FF397DE}"/>
              </a:ext>
            </a:extLst>
          </p:cNvPr>
          <p:cNvGraphicFramePr>
            <a:graphicFrameLocks noGrp="1"/>
          </p:cNvGraphicFramePr>
          <p:nvPr/>
        </p:nvGraphicFramePr>
        <p:xfrm>
          <a:off x="1866054" y="1861232"/>
          <a:ext cx="8459892" cy="3215640"/>
        </p:xfrm>
        <a:graphic>
          <a:graphicData uri="http://schemas.openxmlformats.org/drawingml/2006/table">
            <a:tbl>
              <a:tblPr firstRow="1" firstCol="1" bandRow="1"/>
              <a:tblGrid>
                <a:gridCol w="1568656">
                  <a:extLst>
                    <a:ext uri="{9D8B030D-6E8A-4147-A177-3AD203B41FA5}">
                      <a16:colId xmlns:a16="http://schemas.microsoft.com/office/drawing/2014/main" val="1211210479"/>
                    </a:ext>
                  </a:extLst>
                </a:gridCol>
                <a:gridCol w="1569743">
                  <a:extLst>
                    <a:ext uri="{9D8B030D-6E8A-4147-A177-3AD203B41FA5}">
                      <a16:colId xmlns:a16="http://schemas.microsoft.com/office/drawing/2014/main" val="2629346624"/>
                    </a:ext>
                  </a:extLst>
                </a:gridCol>
                <a:gridCol w="1324403">
                  <a:extLst>
                    <a:ext uri="{9D8B030D-6E8A-4147-A177-3AD203B41FA5}">
                      <a16:colId xmlns:a16="http://schemas.microsoft.com/office/drawing/2014/main" val="4169278895"/>
                    </a:ext>
                  </a:extLst>
                </a:gridCol>
                <a:gridCol w="1226701">
                  <a:extLst>
                    <a:ext uri="{9D8B030D-6E8A-4147-A177-3AD203B41FA5}">
                      <a16:colId xmlns:a16="http://schemas.microsoft.com/office/drawing/2014/main" val="868942363"/>
                    </a:ext>
                  </a:extLst>
                </a:gridCol>
                <a:gridCol w="2770389">
                  <a:extLst>
                    <a:ext uri="{9D8B030D-6E8A-4147-A177-3AD203B41FA5}">
                      <a16:colId xmlns:a16="http://schemas.microsoft.com/office/drawing/2014/main" val="1238180788"/>
                    </a:ext>
                  </a:extLst>
                </a:gridCol>
              </a:tblGrid>
              <a:tr h="284480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00"/>
                        </a:spcAft>
                      </a:pPr>
                      <a:r>
                        <a:rPr lang="en-AU" sz="1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assessment tool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00"/>
                        </a:spcAft>
                      </a:pPr>
                      <a:r>
                        <a:rPr lang="en-AU" sz="1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Acuity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00"/>
                        </a:spcAft>
                      </a:pPr>
                      <a:r>
                        <a:rPr lang="en-AU" sz="1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Triage category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00"/>
                        </a:spcAft>
                      </a:pPr>
                      <a:r>
                        <a:rPr lang="en-AU" sz="1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Recommended level/type of support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51400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VI-SPDAT#1 scores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VI-SPDAT#2 scores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40645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8+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10+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Secure supportive housing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for secure supportive housing 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730057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4-7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5-9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Rapid re-housing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for rapid re-housing (private rental brokerage-type assistance, for example)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56065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0-3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Light touch support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intensive supports be provided to access or maintain housing</a:t>
                      </a:r>
                      <a:endParaRPr lang="en-AU" sz="27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15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28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84975" y="1690583"/>
            <a:ext cx="5471067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people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(n=148)</a:t>
            </a:r>
            <a:endParaRPr lang="en-AU" sz="2400" i="1" dirty="0"/>
          </a:p>
          <a:p>
            <a:pPr marL="0" indent="0" algn="ctr">
              <a:buNone/>
            </a:pPr>
            <a:endParaRPr lang="en-AU" sz="2667" dirty="0"/>
          </a:p>
          <a:p>
            <a:pPr marL="0" indent="0" algn="r">
              <a:buNone/>
            </a:pPr>
            <a:endParaRPr lang="en-AU" sz="2667" dirty="0"/>
          </a:p>
          <a:p>
            <a:pPr marL="0" indent="0" algn="r">
              <a:buNone/>
            </a:pPr>
            <a:r>
              <a:rPr lang="en-AU" sz="2667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257539" y="1690583"/>
            <a:ext cx="5476815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people temporarily accommodated </a:t>
            </a:r>
            <a:r>
              <a:rPr lang="en-US" sz="2400" dirty="0"/>
              <a:t>(n=36)</a:t>
            </a:r>
            <a:endParaRPr lang="en-AU" sz="2400" i="1" dirty="0"/>
          </a:p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Overall picture</a:t>
            </a:r>
            <a:endParaRPr lang="en-AU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7C90E91-C6D7-4225-AF3F-B7124CD16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88" y="2323847"/>
            <a:ext cx="1889637" cy="4112740"/>
          </a:xfrm>
          <a:prstGeom prst="rect">
            <a:avLst/>
          </a:prstGeom>
        </p:spPr>
      </p:pic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06B66A80-272E-4ED2-9E63-AB510216D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8575" y="2323847"/>
            <a:ext cx="1889637" cy="41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85CC56-32EB-4E29-A9D6-D157F9752BED}"/>
              </a:ext>
            </a:extLst>
          </p:cNvPr>
          <p:cNvSpPr txBox="1"/>
          <p:nvPr/>
        </p:nvSpPr>
        <p:spPr>
          <a:xfrm>
            <a:off x="1318102" y="2936558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75%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6A43BB-E649-4F92-BB48-35E0070CA1A5}"/>
              </a:ext>
            </a:extLst>
          </p:cNvPr>
          <p:cNvSpPr txBox="1"/>
          <p:nvPr/>
        </p:nvSpPr>
        <p:spPr>
          <a:xfrm>
            <a:off x="10160000" y="2936558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75%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5D21E6-B78B-4AA4-B1F0-8C338CAE67EB}"/>
              </a:ext>
            </a:extLst>
          </p:cNvPr>
          <p:cNvSpPr txBox="1"/>
          <p:nvPr/>
        </p:nvSpPr>
        <p:spPr>
          <a:xfrm>
            <a:off x="1318102" y="4020043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24%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660218-6C43-4962-9CEC-3C7C2E71CEB8}"/>
              </a:ext>
            </a:extLst>
          </p:cNvPr>
          <p:cNvSpPr txBox="1"/>
          <p:nvPr/>
        </p:nvSpPr>
        <p:spPr>
          <a:xfrm>
            <a:off x="10159999" y="4020043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22%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682DA8-B1B2-4B42-BBFF-B29CEE928D28}"/>
              </a:ext>
            </a:extLst>
          </p:cNvPr>
          <p:cNvSpPr txBox="1"/>
          <p:nvPr/>
        </p:nvSpPr>
        <p:spPr>
          <a:xfrm>
            <a:off x="1390351" y="5035225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1%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E41493-CDDC-477A-8850-16F387F181EA}"/>
              </a:ext>
            </a:extLst>
          </p:cNvPr>
          <p:cNvSpPr txBox="1"/>
          <p:nvPr/>
        </p:nvSpPr>
        <p:spPr>
          <a:xfrm>
            <a:off x="10234014" y="5038382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3%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69393C9-5988-45EB-B1FC-4905F21F0A24}"/>
              </a:ext>
            </a:extLst>
          </p:cNvPr>
          <p:cNvGrpSpPr/>
          <p:nvPr/>
        </p:nvGrpSpPr>
        <p:grpSpPr>
          <a:xfrm>
            <a:off x="2517602" y="2962379"/>
            <a:ext cx="480373" cy="2610167"/>
            <a:chOff x="1888201" y="2221784"/>
            <a:chExt cx="360280" cy="1957625"/>
          </a:xfrm>
        </p:grpSpPr>
        <p:sp>
          <p:nvSpPr>
            <p:cNvPr id="21" name="Arrow: Chevron 20">
              <a:extLst>
                <a:ext uri="{FF2B5EF4-FFF2-40B4-BE49-F238E27FC236}">
                  <a16:creationId xmlns:a16="http://schemas.microsoft.com/office/drawing/2014/main" id="{CFE0FB8B-19B4-49AB-9027-4B12496C35DD}"/>
                </a:ext>
              </a:extLst>
            </p:cNvPr>
            <p:cNvSpPr/>
            <p:nvPr/>
          </p:nvSpPr>
          <p:spPr>
            <a:xfrm>
              <a:off x="1888201" y="2221784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Arrow: Chevron 21">
              <a:extLst>
                <a:ext uri="{FF2B5EF4-FFF2-40B4-BE49-F238E27FC236}">
                  <a16:creationId xmlns:a16="http://schemas.microsoft.com/office/drawing/2014/main" id="{CBB37328-7DAD-4327-98FB-8DC2967525EE}"/>
                </a:ext>
              </a:extLst>
            </p:cNvPr>
            <p:cNvSpPr/>
            <p:nvPr/>
          </p:nvSpPr>
          <p:spPr>
            <a:xfrm>
              <a:off x="1888201" y="2989305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Arrow: Chevron 22">
              <a:extLst>
                <a:ext uri="{FF2B5EF4-FFF2-40B4-BE49-F238E27FC236}">
                  <a16:creationId xmlns:a16="http://schemas.microsoft.com/office/drawing/2014/main" id="{9C823134-92F2-426F-97C2-05C8FC78362F}"/>
                </a:ext>
              </a:extLst>
            </p:cNvPr>
            <p:cNvSpPr/>
            <p:nvPr/>
          </p:nvSpPr>
          <p:spPr>
            <a:xfrm>
              <a:off x="1892431" y="3758623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B635032-C8CE-4ACA-A019-3CF90450A091}"/>
              </a:ext>
            </a:extLst>
          </p:cNvPr>
          <p:cNvGrpSpPr/>
          <p:nvPr/>
        </p:nvGrpSpPr>
        <p:grpSpPr>
          <a:xfrm flipH="1">
            <a:off x="9188386" y="2961181"/>
            <a:ext cx="480373" cy="2610167"/>
            <a:chOff x="1888201" y="2221784"/>
            <a:chExt cx="360280" cy="1957625"/>
          </a:xfrm>
        </p:grpSpPr>
        <p:sp>
          <p:nvSpPr>
            <p:cNvPr id="26" name="Arrow: Chevron 25">
              <a:extLst>
                <a:ext uri="{FF2B5EF4-FFF2-40B4-BE49-F238E27FC236}">
                  <a16:creationId xmlns:a16="http://schemas.microsoft.com/office/drawing/2014/main" id="{BEEC5AC3-A77A-45ED-ACC1-E7D8633CC9BF}"/>
                </a:ext>
              </a:extLst>
            </p:cNvPr>
            <p:cNvSpPr/>
            <p:nvPr/>
          </p:nvSpPr>
          <p:spPr>
            <a:xfrm>
              <a:off x="1888201" y="2221784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Arrow: Chevron 26">
              <a:extLst>
                <a:ext uri="{FF2B5EF4-FFF2-40B4-BE49-F238E27FC236}">
                  <a16:creationId xmlns:a16="http://schemas.microsoft.com/office/drawing/2014/main" id="{D0B0DA32-6C43-4FE1-A574-2128A3676640}"/>
                </a:ext>
              </a:extLst>
            </p:cNvPr>
            <p:cNvSpPr/>
            <p:nvPr/>
          </p:nvSpPr>
          <p:spPr>
            <a:xfrm>
              <a:off x="1888201" y="2989305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7F262B8D-DF93-45A9-8DF0-80C4B419923E}"/>
                </a:ext>
              </a:extLst>
            </p:cNvPr>
            <p:cNvSpPr/>
            <p:nvPr/>
          </p:nvSpPr>
          <p:spPr>
            <a:xfrm>
              <a:off x="1892431" y="3758623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B0308B-8C85-4177-83AE-79C7A61365EE}"/>
              </a:ext>
            </a:extLst>
          </p:cNvPr>
          <p:cNvCxnSpPr/>
          <p:nvPr/>
        </p:nvCxnSpPr>
        <p:spPr>
          <a:xfrm>
            <a:off x="6106789" y="1625694"/>
            <a:ext cx="0" cy="3606612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283D803-6AA8-400A-BA18-45B7DBBFC76F}"/>
              </a:ext>
            </a:extLst>
          </p:cNvPr>
          <p:cNvSpPr txBox="1"/>
          <p:nvPr/>
        </p:nvSpPr>
        <p:spPr>
          <a:xfrm>
            <a:off x="3193180" y="299548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dirty="0">
                <a:solidFill>
                  <a:prstClr val="black"/>
                </a:solidFill>
                <a:latin typeface="Calibri"/>
              </a:rPr>
              <a:t>111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B403EA-0E36-497F-8884-5B4534B78F3C}"/>
              </a:ext>
            </a:extLst>
          </p:cNvPr>
          <p:cNvSpPr txBox="1"/>
          <p:nvPr/>
        </p:nvSpPr>
        <p:spPr>
          <a:xfrm>
            <a:off x="6273398" y="3004580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27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2F140F-E907-4916-BA40-F891A90A1CB6}"/>
              </a:ext>
            </a:extLst>
          </p:cNvPr>
          <p:cNvSpPr txBox="1"/>
          <p:nvPr/>
        </p:nvSpPr>
        <p:spPr>
          <a:xfrm>
            <a:off x="6273398" y="4056008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8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A0BEEF-8FA6-4B61-B519-1DDB12603D49}"/>
              </a:ext>
            </a:extLst>
          </p:cNvPr>
          <p:cNvSpPr txBox="1"/>
          <p:nvPr/>
        </p:nvSpPr>
        <p:spPr>
          <a:xfrm>
            <a:off x="6279822" y="5080104"/>
            <a:ext cx="273553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1 person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D18342-F147-42A6-A7E9-25D859463B3F}"/>
              </a:ext>
            </a:extLst>
          </p:cNvPr>
          <p:cNvSpPr txBox="1"/>
          <p:nvPr/>
        </p:nvSpPr>
        <p:spPr>
          <a:xfrm>
            <a:off x="3198226" y="403825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dirty="0">
                <a:solidFill>
                  <a:prstClr val="black"/>
                </a:solidFill>
                <a:latin typeface="Calibri"/>
              </a:rPr>
              <a:t> 36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8CAA48C-7635-4AB6-AE7F-96F0957E972D}"/>
              </a:ext>
            </a:extLst>
          </p:cNvPr>
          <p:cNvSpPr txBox="1"/>
          <p:nvPr/>
        </p:nvSpPr>
        <p:spPr>
          <a:xfrm>
            <a:off x="3171006" y="5081026"/>
            <a:ext cx="273553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609585"/>
            <a:r>
              <a:rPr lang="en-US" sz="2400" dirty="0">
                <a:solidFill>
                  <a:prstClr val="black"/>
                </a:solidFill>
                <a:latin typeface="Calibri"/>
              </a:rPr>
              <a:t>1 person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65199-0FB0-4514-8177-531BC7FC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8B8384B4-FD36-994F-894C-AD6BB7283A8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09585"/>
              <a:t>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755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647" y="1525019"/>
            <a:ext cx="5471067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and TA people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females</a:t>
            </a:r>
            <a:r>
              <a:rPr lang="en-US" sz="2400" dirty="0"/>
              <a:t> (n=50/18; </a:t>
            </a:r>
            <a:r>
              <a:rPr lang="en-US" sz="2400" dirty="0">
                <a:solidFill>
                  <a:srgbClr val="FF0000"/>
                </a:solidFill>
              </a:rPr>
              <a:t>30% all actives</a:t>
            </a:r>
            <a:r>
              <a:rPr lang="en-US" sz="2400" dirty="0"/>
              <a:t>)</a:t>
            </a:r>
            <a:endParaRPr lang="en-AU" sz="2400" dirty="0"/>
          </a:p>
          <a:p>
            <a:pPr marL="0" indent="0" algn="ctr">
              <a:buNone/>
            </a:pPr>
            <a:endParaRPr lang="en-AU" sz="2667" dirty="0"/>
          </a:p>
          <a:p>
            <a:pPr marL="0" indent="0" algn="r">
              <a:buNone/>
            </a:pPr>
            <a:endParaRPr lang="en-AU" sz="2667" dirty="0"/>
          </a:p>
          <a:p>
            <a:pPr marL="0" indent="0" algn="r">
              <a:buNone/>
            </a:pPr>
            <a:r>
              <a:rPr lang="en-AU" sz="2667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14082" y="1525019"/>
            <a:ext cx="5476815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people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males</a:t>
            </a:r>
            <a:r>
              <a:rPr lang="en-US" sz="2400" dirty="0"/>
              <a:t> (n=101/148; </a:t>
            </a:r>
            <a:r>
              <a:rPr lang="en-US" sz="2400" dirty="0">
                <a:solidFill>
                  <a:srgbClr val="FF0000"/>
                </a:solidFill>
              </a:rPr>
              <a:t>68% all actives</a:t>
            </a:r>
            <a:r>
              <a:rPr lang="en-US" sz="2400" dirty="0"/>
              <a:t>)</a:t>
            </a:r>
            <a:endParaRPr lang="en-AU" sz="2400" dirty="0"/>
          </a:p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Gender</a:t>
            </a:r>
            <a:endParaRPr lang="en-AU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7C90E91-C6D7-4225-AF3F-B7124CD16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88" y="2323847"/>
            <a:ext cx="1889637" cy="4112740"/>
          </a:xfrm>
          <a:prstGeom prst="rect">
            <a:avLst/>
          </a:prstGeom>
        </p:spPr>
      </p:pic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06B66A80-272E-4ED2-9E63-AB510216D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8575" y="2323847"/>
            <a:ext cx="1889637" cy="41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85CC56-32EB-4E29-A9D6-D157F9752BED}"/>
              </a:ext>
            </a:extLst>
          </p:cNvPr>
          <p:cNvSpPr txBox="1"/>
          <p:nvPr/>
        </p:nvSpPr>
        <p:spPr>
          <a:xfrm>
            <a:off x="1318102" y="2936558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80%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6A43BB-E649-4F92-BB48-35E0070CA1A5}"/>
              </a:ext>
            </a:extLst>
          </p:cNvPr>
          <p:cNvSpPr txBox="1"/>
          <p:nvPr/>
        </p:nvSpPr>
        <p:spPr>
          <a:xfrm>
            <a:off x="10106486" y="2936558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72%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5D21E6-B78B-4AA4-B1F0-8C338CAE67EB}"/>
              </a:ext>
            </a:extLst>
          </p:cNvPr>
          <p:cNvSpPr txBox="1"/>
          <p:nvPr/>
        </p:nvSpPr>
        <p:spPr>
          <a:xfrm>
            <a:off x="1318102" y="4020043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20%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660218-6C43-4962-9CEC-3C7C2E71CEB8}"/>
              </a:ext>
            </a:extLst>
          </p:cNvPr>
          <p:cNvSpPr txBox="1"/>
          <p:nvPr/>
        </p:nvSpPr>
        <p:spPr>
          <a:xfrm>
            <a:off x="10106486" y="4020043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27%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E41493-CDDC-477A-8850-16F387F181EA}"/>
              </a:ext>
            </a:extLst>
          </p:cNvPr>
          <p:cNvSpPr txBox="1"/>
          <p:nvPr/>
        </p:nvSpPr>
        <p:spPr>
          <a:xfrm>
            <a:off x="10234014" y="5038382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1%</a:t>
            </a:r>
            <a:endParaRPr lang="en-A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CFE0FB8B-19B4-49AB-9027-4B12496C35DD}"/>
              </a:ext>
            </a:extLst>
          </p:cNvPr>
          <p:cNvSpPr/>
          <p:nvPr/>
        </p:nvSpPr>
        <p:spPr>
          <a:xfrm>
            <a:off x="2517602" y="2962379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CBB37328-7DAD-4327-98FB-8DC2967525EE}"/>
              </a:ext>
            </a:extLst>
          </p:cNvPr>
          <p:cNvSpPr/>
          <p:nvPr/>
        </p:nvSpPr>
        <p:spPr>
          <a:xfrm>
            <a:off x="2517602" y="3985740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B635032-C8CE-4ACA-A019-3CF90450A091}"/>
              </a:ext>
            </a:extLst>
          </p:cNvPr>
          <p:cNvGrpSpPr/>
          <p:nvPr/>
        </p:nvGrpSpPr>
        <p:grpSpPr>
          <a:xfrm flipH="1">
            <a:off x="9188386" y="2961181"/>
            <a:ext cx="480373" cy="2610167"/>
            <a:chOff x="1888201" y="2221784"/>
            <a:chExt cx="360280" cy="1957625"/>
          </a:xfrm>
        </p:grpSpPr>
        <p:sp>
          <p:nvSpPr>
            <p:cNvPr id="26" name="Arrow: Chevron 25">
              <a:extLst>
                <a:ext uri="{FF2B5EF4-FFF2-40B4-BE49-F238E27FC236}">
                  <a16:creationId xmlns:a16="http://schemas.microsoft.com/office/drawing/2014/main" id="{BEEC5AC3-A77A-45ED-ACC1-E7D8633CC9BF}"/>
                </a:ext>
              </a:extLst>
            </p:cNvPr>
            <p:cNvSpPr/>
            <p:nvPr/>
          </p:nvSpPr>
          <p:spPr>
            <a:xfrm>
              <a:off x="1888201" y="2221784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Arrow: Chevron 26">
              <a:extLst>
                <a:ext uri="{FF2B5EF4-FFF2-40B4-BE49-F238E27FC236}">
                  <a16:creationId xmlns:a16="http://schemas.microsoft.com/office/drawing/2014/main" id="{D0B0DA32-6C43-4FE1-A574-2128A3676640}"/>
                </a:ext>
              </a:extLst>
            </p:cNvPr>
            <p:cNvSpPr/>
            <p:nvPr/>
          </p:nvSpPr>
          <p:spPr>
            <a:xfrm>
              <a:off x="1888201" y="2989305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7F262B8D-DF93-45A9-8DF0-80C4B419923E}"/>
                </a:ext>
              </a:extLst>
            </p:cNvPr>
            <p:cNvSpPr/>
            <p:nvPr/>
          </p:nvSpPr>
          <p:spPr>
            <a:xfrm>
              <a:off x="1892431" y="3758623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AU" sz="2400" dirty="0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B0308B-8C85-4177-83AE-79C7A61365EE}"/>
              </a:ext>
            </a:extLst>
          </p:cNvPr>
          <p:cNvCxnSpPr/>
          <p:nvPr/>
        </p:nvCxnSpPr>
        <p:spPr>
          <a:xfrm>
            <a:off x="6106789" y="1625694"/>
            <a:ext cx="0" cy="3606612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283D803-6AA8-400A-BA18-45B7DBBFC76F}"/>
              </a:ext>
            </a:extLst>
          </p:cNvPr>
          <p:cNvSpPr txBox="1"/>
          <p:nvPr/>
        </p:nvSpPr>
        <p:spPr>
          <a:xfrm>
            <a:off x="3193180" y="299548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dirty="0">
                <a:solidFill>
                  <a:prstClr val="black"/>
                </a:solidFill>
                <a:latin typeface="Calibri"/>
              </a:rPr>
              <a:t>36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B403EA-0E36-497F-8884-5B4534B78F3C}"/>
              </a:ext>
            </a:extLst>
          </p:cNvPr>
          <p:cNvSpPr txBox="1"/>
          <p:nvPr/>
        </p:nvSpPr>
        <p:spPr>
          <a:xfrm>
            <a:off x="6273398" y="3004580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73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2F140F-E907-4916-BA40-F891A90A1CB6}"/>
              </a:ext>
            </a:extLst>
          </p:cNvPr>
          <p:cNvSpPr txBox="1"/>
          <p:nvPr/>
        </p:nvSpPr>
        <p:spPr>
          <a:xfrm>
            <a:off x="6273398" y="4056008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27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A0BEEF-8FA6-4B61-B519-1DDB12603D49}"/>
              </a:ext>
            </a:extLst>
          </p:cNvPr>
          <p:cNvSpPr txBox="1"/>
          <p:nvPr/>
        </p:nvSpPr>
        <p:spPr>
          <a:xfrm>
            <a:off x="6279822" y="5080104"/>
            <a:ext cx="273553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1 person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D18342-F147-42A6-A7E9-25D859463B3F}"/>
              </a:ext>
            </a:extLst>
          </p:cNvPr>
          <p:cNvSpPr txBox="1"/>
          <p:nvPr/>
        </p:nvSpPr>
        <p:spPr>
          <a:xfrm>
            <a:off x="3198226" y="403825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9 people</a:t>
            </a:r>
            <a:endParaRPr lang="en-A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EFED4-E47B-4D9B-B6E5-9D3F95E1770F}"/>
              </a:ext>
            </a:extLst>
          </p:cNvPr>
          <p:cNvSpPr txBox="1"/>
          <p:nvPr/>
        </p:nvSpPr>
        <p:spPr>
          <a:xfrm>
            <a:off x="3087936" y="5941701"/>
            <a:ext cx="6113891" cy="6669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609585"/>
            <a:r>
              <a:rPr lang="en-US" sz="1867" dirty="0">
                <a:solidFill>
                  <a:prstClr val="black"/>
                </a:solidFill>
                <a:latin typeface="Calibri"/>
              </a:rPr>
              <a:t>TA: 30/36 males (77% high acuity), 5/36 females (80% high acuity).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CA7CD-A93E-4135-ADEC-659CB0A8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8B8384B4-FD36-994F-894C-AD6BB7283A8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09585"/>
              <a:t>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953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ATSI</a:t>
            </a:r>
            <a:endParaRPr lang="en-A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62B5F4-03F9-45C9-B1AA-F4B6C14CD04D}"/>
              </a:ext>
            </a:extLst>
          </p:cNvPr>
          <p:cNvSpPr txBox="1"/>
          <p:nvPr/>
        </p:nvSpPr>
        <p:spPr>
          <a:xfrm>
            <a:off x="328629" y="1427106"/>
            <a:ext cx="115019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35504"/>
            <a:r>
              <a:rPr lang="en-US" sz="2400" b="1" u="sng" dirty="0"/>
              <a:t>All actively homeless people</a:t>
            </a:r>
          </a:p>
          <a:p>
            <a:pPr algn="ctr" defTabSz="535504"/>
            <a:r>
              <a:rPr lang="en-US" sz="2400" b="1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ATSI 			34%</a:t>
            </a:r>
            <a:r>
              <a:rPr lang="en-US" sz="2400" dirty="0"/>
              <a:t> 	</a:t>
            </a:r>
            <a:r>
              <a:rPr lang="en-US" sz="2400" dirty="0">
                <a:solidFill>
                  <a:srgbClr val="FF0000"/>
                </a:solidFill>
              </a:rPr>
              <a:t>51% female </a:t>
            </a:r>
            <a:r>
              <a:rPr lang="en-US" sz="2400" dirty="0"/>
              <a:t>(n=26)	49% male (n=25)</a:t>
            </a:r>
          </a:p>
          <a:p>
            <a:pPr algn="ctr" defTabSz="535504"/>
            <a:r>
              <a:rPr lang="en-US" sz="2400" dirty="0"/>
              <a:t>		non-Indigenous 	66%		20% female (n=19)	79% male (n=76)</a:t>
            </a:r>
          </a:p>
          <a:p>
            <a:endParaRPr lang="en-AU" sz="24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2FA62A-DE86-4026-ABFB-B5690B32E07A}"/>
              </a:ext>
            </a:extLst>
          </p:cNvPr>
          <p:cNvCxnSpPr>
            <a:cxnSpLocks/>
          </p:cNvCxnSpPr>
          <p:nvPr/>
        </p:nvCxnSpPr>
        <p:spPr>
          <a:xfrm>
            <a:off x="6096000" y="3193259"/>
            <a:ext cx="10789" cy="2039047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Content Placeholder 4">
            <a:extLst>
              <a:ext uri="{FF2B5EF4-FFF2-40B4-BE49-F238E27FC236}">
                <a16:creationId xmlns:a16="http://schemas.microsoft.com/office/drawing/2014/main" id="{BD0C89D1-5CE3-411B-B686-49EE04766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48" y="3097342"/>
            <a:ext cx="1468027" cy="3195117"/>
          </a:xfrm>
          <a:prstGeom prst="rect">
            <a:avLst/>
          </a:prstGeom>
        </p:spPr>
      </p:pic>
      <p:sp>
        <p:nvSpPr>
          <p:cNvPr id="32" name="Arrow: Chevron 31">
            <a:extLst>
              <a:ext uri="{FF2B5EF4-FFF2-40B4-BE49-F238E27FC236}">
                <a16:creationId xmlns:a16="http://schemas.microsoft.com/office/drawing/2014/main" id="{B9B57DD8-B527-4B26-A219-38405DEAF720}"/>
              </a:ext>
            </a:extLst>
          </p:cNvPr>
          <p:cNvSpPr/>
          <p:nvPr/>
        </p:nvSpPr>
        <p:spPr>
          <a:xfrm>
            <a:off x="1793510" y="3522886"/>
            <a:ext cx="418652" cy="454865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3" name="Arrow: Chevron 32">
            <a:extLst>
              <a:ext uri="{FF2B5EF4-FFF2-40B4-BE49-F238E27FC236}">
                <a16:creationId xmlns:a16="http://schemas.microsoft.com/office/drawing/2014/main" id="{E385F3A5-EBDE-4710-AE75-5AF087D636BC}"/>
              </a:ext>
            </a:extLst>
          </p:cNvPr>
          <p:cNvSpPr/>
          <p:nvPr/>
        </p:nvSpPr>
        <p:spPr>
          <a:xfrm>
            <a:off x="1793510" y="4337310"/>
            <a:ext cx="418652" cy="454865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34B21B0-38AE-40B1-8DA8-617BF961D0E7}"/>
              </a:ext>
            </a:extLst>
          </p:cNvPr>
          <p:cNvCxnSpPr/>
          <p:nvPr/>
        </p:nvCxnSpPr>
        <p:spPr>
          <a:xfrm>
            <a:off x="476218" y="2807436"/>
            <a:ext cx="11206805" cy="0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02C0C9-BE84-4D4F-8036-BFE5CC928FE5}"/>
              </a:ext>
            </a:extLst>
          </p:cNvPr>
          <p:cNvSpPr txBox="1"/>
          <p:nvPr/>
        </p:nvSpPr>
        <p:spPr>
          <a:xfrm>
            <a:off x="2351438" y="3546863"/>
            <a:ext cx="273553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/>
              <a:t>43 people</a:t>
            </a:r>
            <a:endParaRPr lang="en-AU" sz="2133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B540C7-88BC-47BF-8834-3F311DD4FD95}"/>
              </a:ext>
            </a:extLst>
          </p:cNvPr>
          <p:cNvSpPr txBox="1"/>
          <p:nvPr/>
        </p:nvSpPr>
        <p:spPr>
          <a:xfrm>
            <a:off x="2376708" y="4337309"/>
            <a:ext cx="273553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/>
              <a:t>8 people</a:t>
            </a:r>
            <a:endParaRPr lang="en-AU" sz="2133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0538D3F-115A-48F7-ABD6-89C663DF6F04}"/>
              </a:ext>
            </a:extLst>
          </p:cNvPr>
          <p:cNvSpPr txBox="1"/>
          <p:nvPr/>
        </p:nvSpPr>
        <p:spPr>
          <a:xfrm>
            <a:off x="476218" y="2957749"/>
            <a:ext cx="5405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ATSI </a:t>
            </a:r>
            <a:r>
              <a:rPr lang="en-US" sz="2400" dirty="0"/>
              <a:t>(n=51)</a:t>
            </a:r>
            <a:endParaRPr lang="en-AU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2470EFD-4088-4157-BADD-D2B2D964BB02}"/>
              </a:ext>
            </a:extLst>
          </p:cNvPr>
          <p:cNvSpPr txBox="1"/>
          <p:nvPr/>
        </p:nvSpPr>
        <p:spPr>
          <a:xfrm>
            <a:off x="6218077" y="2970190"/>
            <a:ext cx="5405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Non-Indigenous </a:t>
            </a:r>
            <a:r>
              <a:rPr lang="en-US" sz="2400" dirty="0"/>
              <a:t>(n=96)</a:t>
            </a:r>
            <a:endParaRPr lang="en-AU" sz="2400" dirty="0"/>
          </a:p>
        </p:txBody>
      </p:sp>
      <p:pic>
        <p:nvPicPr>
          <p:cNvPr id="48" name="Content Placeholder 4">
            <a:extLst>
              <a:ext uri="{FF2B5EF4-FFF2-40B4-BE49-F238E27FC236}">
                <a16:creationId xmlns:a16="http://schemas.microsoft.com/office/drawing/2014/main" id="{55F8FABB-7900-4B96-BB69-517A96FF5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891" y="3097342"/>
            <a:ext cx="1468027" cy="3195117"/>
          </a:xfrm>
          <a:prstGeom prst="rect">
            <a:avLst/>
          </a:prstGeom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B0EB2995-9557-465A-92A2-F377522890E3}"/>
              </a:ext>
            </a:extLst>
          </p:cNvPr>
          <p:cNvGrpSpPr/>
          <p:nvPr/>
        </p:nvGrpSpPr>
        <p:grpSpPr>
          <a:xfrm flipH="1">
            <a:off x="10012116" y="3519743"/>
            <a:ext cx="423625" cy="2116175"/>
            <a:chOff x="1888201" y="2221784"/>
            <a:chExt cx="360280" cy="1957625"/>
          </a:xfrm>
        </p:grpSpPr>
        <p:sp>
          <p:nvSpPr>
            <p:cNvPr id="50" name="Arrow: Chevron 49">
              <a:extLst>
                <a:ext uri="{FF2B5EF4-FFF2-40B4-BE49-F238E27FC236}">
                  <a16:creationId xmlns:a16="http://schemas.microsoft.com/office/drawing/2014/main" id="{D397CAD3-64BA-493E-B968-148D5A772083}"/>
                </a:ext>
              </a:extLst>
            </p:cNvPr>
            <p:cNvSpPr/>
            <p:nvPr/>
          </p:nvSpPr>
          <p:spPr>
            <a:xfrm>
              <a:off x="1888201" y="2221784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400" dirty="0">
                <a:solidFill>
                  <a:schemeClr val="tx1"/>
                </a:solidFill>
              </a:endParaRPr>
            </a:p>
          </p:txBody>
        </p:sp>
        <p:sp>
          <p:nvSpPr>
            <p:cNvPr id="51" name="Arrow: Chevron 50">
              <a:extLst>
                <a:ext uri="{FF2B5EF4-FFF2-40B4-BE49-F238E27FC236}">
                  <a16:creationId xmlns:a16="http://schemas.microsoft.com/office/drawing/2014/main" id="{F9D1D7C9-3596-4246-94E4-DC93D912AA72}"/>
                </a:ext>
              </a:extLst>
            </p:cNvPr>
            <p:cNvSpPr/>
            <p:nvPr/>
          </p:nvSpPr>
          <p:spPr>
            <a:xfrm>
              <a:off x="1888201" y="2989305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400" dirty="0">
                <a:solidFill>
                  <a:schemeClr val="tx1"/>
                </a:solidFill>
              </a:endParaRPr>
            </a:p>
          </p:txBody>
        </p:sp>
        <p:sp>
          <p:nvSpPr>
            <p:cNvPr id="52" name="Arrow: Chevron 51">
              <a:extLst>
                <a:ext uri="{FF2B5EF4-FFF2-40B4-BE49-F238E27FC236}">
                  <a16:creationId xmlns:a16="http://schemas.microsoft.com/office/drawing/2014/main" id="{D23D5666-4EFA-4EA0-A478-4BC8E2D6A991}"/>
                </a:ext>
              </a:extLst>
            </p:cNvPr>
            <p:cNvSpPr/>
            <p:nvPr/>
          </p:nvSpPr>
          <p:spPr>
            <a:xfrm>
              <a:off x="1892431" y="3758623"/>
              <a:ext cx="356050" cy="42078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3C068654-A601-4781-98A8-208AA4AB6AA5}"/>
              </a:ext>
            </a:extLst>
          </p:cNvPr>
          <p:cNvSpPr txBox="1"/>
          <p:nvPr/>
        </p:nvSpPr>
        <p:spPr>
          <a:xfrm>
            <a:off x="7142279" y="3535072"/>
            <a:ext cx="273553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33" dirty="0"/>
              <a:t>67 people</a:t>
            </a:r>
            <a:endParaRPr lang="en-AU" sz="2133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27C70EC-5FAB-4964-A931-6D64E3F735F4}"/>
              </a:ext>
            </a:extLst>
          </p:cNvPr>
          <p:cNvSpPr txBox="1"/>
          <p:nvPr/>
        </p:nvSpPr>
        <p:spPr>
          <a:xfrm>
            <a:off x="7131924" y="4384969"/>
            <a:ext cx="273553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33" dirty="0"/>
              <a:t>28 people</a:t>
            </a:r>
            <a:endParaRPr lang="en-AU" sz="2133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B4F23C-C310-47A9-AF34-CC8AF6D2019E}"/>
              </a:ext>
            </a:extLst>
          </p:cNvPr>
          <p:cNvSpPr txBox="1"/>
          <p:nvPr/>
        </p:nvSpPr>
        <p:spPr>
          <a:xfrm>
            <a:off x="7142279" y="5205192"/>
            <a:ext cx="2735533" cy="4205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133" dirty="0"/>
              <a:t>1 person</a:t>
            </a:r>
            <a:endParaRPr lang="en-AU" sz="2133" dirty="0"/>
          </a:p>
        </p:txBody>
      </p:sp>
      <p:pic>
        <p:nvPicPr>
          <p:cNvPr id="58" name="Graphic 57" descr="Warning">
            <a:extLst>
              <a:ext uri="{FF2B5EF4-FFF2-40B4-BE49-F238E27FC236}">
                <a16:creationId xmlns:a16="http://schemas.microsoft.com/office/drawing/2014/main" id="{7F7001C1-8F93-4432-9D07-376A167CB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0839" y="1514160"/>
            <a:ext cx="1164579" cy="1164579"/>
          </a:xfrm>
          <a:prstGeom prst="rect">
            <a:avLst/>
          </a:prstGeom>
        </p:spPr>
      </p:pic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1737C92-B1CF-484A-9CB5-34FC21489207}"/>
              </a:ext>
            </a:extLst>
          </p:cNvPr>
          <p:cNvCxnSpPr/>
          <p:nvPr/>
        </p:nvCxnSpPr>
        <p:spPr>
          <a:xfrm>
            <a:off x="476216" y="1395137"/>
            <a:ext cx="11206805" cy="0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6E2D18D-0C9F-45B1-83B3-4A24F6583658}"/>
              </a:ext>
            </a:extLst>
          </p:cNvPr>
          <p:cNvSpPr txBox="1"/>
          <p:nvPr/>
        </p:nvSpPr>
        <p:spPr>
          <a:xfrm>
            <a:off x="785744" y="3567382"/>
            <a:ext cx="7019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/>
              <a:t>84%</a:t>
            </a:r>
            <a:endParaRPr lang="en-AU" sz="1867" b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2427F0-A06A-4CF2-946D-B21E509A15E3}"/>
              </a:ext>
            </a:extLst>
          </p:cNvPr>
          <p:cNvSpPr txBox="1"/>
          <p:nvPr/>
        </p:nvSpPr>
        <p:spPr>
          <a:xfrm>
            <a:off x="806435" y="4407449"/>
            <a:ext cx="7019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/>
              <a:t>16%</a:t>
            </a:r>
            <a:endParaRPr lang="en-AU" sz="1867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4D69BC1-F9C6-476A-A135-48ED42D47F28}"/>
              </a:ext>
            </a:extLst>
          </p:cNvPr>
          <p:cNvSpPr txBox="1"/>
          <p:nvPr/>
        </p:nvSpPr>
        <p:spPr>
          <a:xfrm>
            <a:off x="10835371" y="3576109"/>
            <a:ext cx="7019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/>
              <a:t>70%</a:t>
            </a:r>
            <a:endParaRPr lang="en-AU" sz="1867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208792C-76A5-4724-B31F-D3E8C38EEBC0}"/>
              </a:ext>
            </a:extLst>
          </p:cNvPr>
          <p:cNvSpPr txBox="1"/>
          <p:nvPr/>
        </p:nvSpPr>
        <p:spPr>
          <a:xfrm>
            <a:off x="10835371" y="4381806"/>
            <a:ext cx="7019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/>
              <a:t>29%</a:t>
            </a:r>
            <a:endParaRPr lang="en-AU" sz="1867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EDDB026-E95C-4BE0-A075-09E5DAE7902C}"/>
              </a:ext>
            </a:extLst>
          </p:cNvPr>
          <p:cNvSpPr txBox="1"/>
          <p:nvPr/>
        </p:nvSpPr>
        <p:spPr>
          <a:xfrm>
            <a:off x="10834039" y="5192483"/>
            <a:ext cx="70199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/>
              <a:t>1%</a:t>
            </a:r>
            <a:endParaRPr lang="en-AU" sz="1867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B52301-E6B2-4049-8C34-122112AA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8421BB-5A93-4C0C-A6E5-9EF0327064FB}"/>
              </a:ext>
            </a:extLst>
          </p:cNvPr>
          <p:cNvSpPr txBox="1"/>
          <p:nvPr/>
        </p:nvSpPr>
        <p:spPr>
          <a:xfrm>
            <a:off x="3039055" y="5941700"/>
            <a:ext cx="6113891" cy="6669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/>
              <a:t>Includes 18 remote visitors (78% high acuity).</a:t>
            </a:r>
          </a:p>
          <a:p>
            <a:r>
              <a:rPr lang="en-US" sz="1867" dirty="0"/>
              <a:t>TA: 5 ATSI people (100% high acuity), excluded here.</a:t>
            </a:r>
          </a:p>
        </p:txBody>
      </p:sp>
    </p:spTree>
    <p:extLst>
      <p:ext uri="{BB962C8B-B14F-4D97-AF65-F5344CB8AC3E}">
        <p14:creationId xmlns:p14="http://schemas.microsoft.com/office/powerpoint/2010/main" val="224095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49249" y="1525019"/>
            <a:ext cx="5471067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and TA people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b="1" dirty="0"/>
              <a:t>65+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dirty="0"/>
              <a:t>2 people aged 76, 78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dirty="0"/>
              <a:t>(1 high acuity)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400" b="1" dirty="0"/>
              <a:t>			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dirty="0"/>
              <a:t>Whole list:  8/661 people 65+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dirty="0"/>
              <a:t>(5 high acuity)</a:t>
            </a:r>
          </a:p>
          <a:p>
            <a:pPr marL="0" indent="0" algn="r">
              <a:buNone/>
            </a:pPr>
            <a:r>
              <a:rPr lang="en-AU" sz="2667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14081" y="1525019"/>
            <a:ext cx="5775351" cy="491156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and TA people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b="1" u="sng" dirty="0"/>
              <a:t>My Aged Care* defn </a:t>
            </a:r>
            <a:r>
              <a:rPr lang="en-AU" sz="2400" dirty="0"/>
              <a:t>(n=48/184; </a:t>
            </a:r>
            <a:r>
              <a:rPr lang="en-AU" sz="2400" dirty="0">
                <a:solidFill>
                  <a:srgbClr val="FF0000"/>
                </a:solidFill>
              </a:rPr>
              <a:t>26%</a:t>
            </a:r>
            <a:r>
              <a:rPr lang="en-AU" sz="2400" dirty="0"/>
              <a:t>)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AU" sz="2400" b="1" dirty="0">
              <a:highlight>
                <a:srgbClr val="FFFF00"/>
              </a:highlight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AU" sz="24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1867" b="1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AU" sz="1867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Older people/premature ageing</a:t>
            </a:r>
            <a:endParaRPr lang="en-AU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06B66A80-272E-4ED2-9E63-AB510216D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8575" y="2323847"/>
            <a:ext cx="1889637" cy="41127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66A43BB-E649-4F92-BB48-35E0070CA1A5}"/>
              </a:ext>
            </a:extLst>
          </p:cNvPr>
          <p:cNvSpPr txBox="1"/>
          <p:nvPr/>
        </p:nvSpPr>
        <p:spPr>
          <a:xfrm>
            <a:off x="10161577" y="2949191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75%</a:t>
            </a:r>
            <a:endParaRPr lang="en-AU" sz="2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660218-6C43-4962-9CEC-3C7C2E71CEB8}"/>
              </a:ext>
            </a:extLst>
          </p:cNvPr>
          <p:cNvSpPr txBox="1"/>
          <p:nvPr/>
        </p:nvSpPr>
        <p:spPr>
          <a:xfrm>
            <a:off x="10161578" y="3989382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19%</a:t>
            </a:r>
            <a:endParaRPr lang="en-AU" sz="2400" b="1" dirty="0"/>
          </a:p>
        </p:txBody>
      </p:sp>
      <p:sp>
        <p:nvSpPr>
          <p:cNvPr id="26" name="Arrow: Chevron 25">
            <a:extLst>
              <a:ext uri="{FF2B5EF4-FFF2-40B4-BE49-F238E27FC236}">
                <a16:creationId xmlns:a16="http://schemas.microsoft.com/office/drawing/2014/main" id="{BEEC5AC3-A77A-45ED-ACC1-E7D8633CC9BF}"/>
              </a:ext>
            </a:extLst>
          </p:cNvPr>
          <p:cNvSpPr/>
          <p:nvPr/>
        </p:nvSpPr>
        <p:spPr>
          <a:xfrm flipH="1">
            <a:off x="9194026" y="2961180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27" name="Arrow: Chevron 26">
            <a:extLst>
              <a:ext uri="{FF2B5EF4-FFF2-40B4-BE49-F238E27FC236}">
                <a16:creationId xmlns:a16="http://schemas.microsoft.com/office/drawing/2014/main" id="{D0B0DA32-6C43-4FE1-A574-2128A3676640}"/>
              </a:ext>
            </a:extLst>
          </p:cNvPr>
          <p:cNvSpPr/>
          <p:nvPr/>
        </p:nvSpPr>
        <p:spPr>
          <a:xfrm flipH="1">
            <a:off x="9194026" y="3984541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B0308B-8C85-4177-83AE-79C7A61365EE}"/>
              </a:ext>
            </a:extLst>
          </p:cNvPr>
          <p:cNvCxnSpPr/>
          <p:nvPr/>
        </p:nvCxnSpPr>
        <p:spPr>
          <a:xfrm>
            <a:off x="6106789" y="1625694"/>
            <a:ext cx="0" cy="3606612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FB403EA-0E36-497F-8884-5B4534B78F3C}"/>
              </a:ext>
            </a:extLst>
          </p:cNvPr>
          <p:cNvSpPr txBox="1"/>
          <p:nvPr/>
        </p:nvSpPr>
        <p:spPr>
          <a:xfrm>
            <a:off x="6293263" y="2810817"/>
            <a:ext cx="2735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36 people</a:t>
            </a:r>
          </a:p>
          <a:p>
            <a:pPr algn="r"/>
            <a:r>
              <a:rPr lang="en-AU" sz="2400" dirty="0"/>
              <a:t>(18 ATSI)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2F140F-E907-4916-BA40-F891A90A1CB6}"/>
              </a:ext>
            </a:extLst>
          </p:cNvPr>
          <p:cNvSpPr txBox="1"/>
          <p:nvPr/>
        </p:nvSpPr>
        <p:spPr>
          <a:xfrm>
            <a:off x="6273398" y="3894167"/>
            <a:ext cx="2735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  </a:t>
            </a:r>
            <a:r>
              <a:rPr lang="en-US" sz="2400" dirty="0"/>
              <a:t>9 people</a:t>
            </a:r>
          </a:p>
          <a:p>
            <a:pPr algn="r"/>
            <a:r>
              <a:rPr lang="en-US" sz="2400" dirty="0"/>
              <a:t>(2 ATSI)</a:t>
            </a:r>
            <a:endParaRPr lang="en-AU" sz="2400" dirty="0"/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25D20ED8-E708-49CB-8CDE-042554BC310B}"/>
              </a:ext>
            </a:extLst>
          </p:cNvPr>
          <p:cNvSpPr/>
          <p:nvPr/>
        </p:nvSpPr>
        <p:spPr>
          <a:xfrm flipH="1">
            <a:off x="9194026" y="5007903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057BBC-AF80-4208-AC85-10E9616A3DB4}"/>
              </a:ext>
            </a:extLst>
          </p:cNvPr>
          <p:cNvSpPr txBox="1"/>
          <p:nvPr/>
        </p:nvSpPr>
        <p:spPr>
          <a:xfrm>
            <a:off x="6273398" y="5042206"/>
            <a:ext cx="273553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  3 people</a:t>
            </a:r>
            <a:endParaRPr lang="en-AU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525BE7-45AF-42FB-A295-94D6952BB65A}"/>
              </a:ext>
            </a:extLst>
          </p:cNvPr>
          <p:cNvSpPr txBox="1"/>
          <p:nvPr/>
        </p:nvSpPr>
        <p:spPr>
          <a:xfrm>
            <a:off x="10198538" y="5042206"/>
            <a:ext cx="79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6%</a:t>
            </a:r>
            <a:endParaRPr lang="en-AU" sz="24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0DA672-627D-4F57-B5CB-E497D3559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7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935465D1-7AE7-4B8F-AA3B-46F81CA181B5}"/>
              </a:ext>
            </a:extLst>
          </p:cNvPr>
          <p:cNvSpPr txBox="1">
            <a:spLocks/>
          </p:cNvSpPr>
          <p:nvPr/>
        </p:nvSpPr>
        <p:spPr>
          <a:xfrm>
            <a:off x="6312618" y="1651688"/>
            <a:ext cx="5476815" cy="369066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sz="3733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413566F7-5935-4C73-A207-CE1BCB721935}"/>
              </a:ext>
            </a:extLst>
          </p:cNvPr>
          <p:cNvSpPr txBox="1">
            <a:spLocks/>
          </p:cNvSpPr>
          <p:nvPr/>
        </p:nvSpPr>
        <p:spPr>
          <a:xfrm>
            <a:off x="6312617" y="1657176"/>
            <a:ext cx="5476815" cy="369066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sz="3733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76117A-D90B-49ED-A553-259E8669C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/>
              <a:t>8</a:t>
            </a:fld>
            <a:endParaRPr lang="en-US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36DA1CCF-4076-4208-93B2-348D5BE43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94" y="1331655"/>
            <a:ext cx="5233554" cy="2034049"/>
          </a:xfrm>
        </p:spPr>
        <p:txBody>
          <a:bodyPr>
            <a:normAutofit fontScale="62500" lnSpcReduction="20000"/>
          </a:bodyPr>
          <a:lstStyle/>
          <a:p>
            <a:pPr marL="1371600" indent="-111125">
              <a:lnSpc>
                <a:spcPts val="4267"/>
              </a:lnSpc>
              <a:spcBef>
                <a:spcPct val="0"/>
              </a:spcBef>
              <a:buNone/>
            </a:pPr>
            <a:r>
              <a:rPr lang="en-AU" sz="5900" dirty="0">
                <a:solidFill>
                  <a:srgbClr val="01499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Youth</a:t>
            </a:r>
            <a:r>
              <a:rPr lang="en-AU" sz="4400" dirty="0">
                <a:solidFill>
                  <a:srgbClr val="01499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en-AU" sz="3800" dirty="0">
                <a:solidFill>
                  <a:srgbClr val="01499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(18-24 only)</a:t>
            </a:r>
          </a:p>
          <a:p>
            <a:pPr marL="1371600" indent="-111125">
              <a:buNone/>
            </a:pPr>
            <a:r>
              <a:rPr lang="en-US" sz="3500" dirty="0"/>
              <a:t>n=9/184; </a:t>
            </a:r>
            <a:r>
              <a:rPr lang="en-US" sz="3500" dirty="0">
                <a:solidFill>
                  <a:srgbClr val="FF0000"/>
                </a:solidFill>
              </a:rPr>
              <a:t>5% list </a:t>
            </a:r>
          </a:p>
          <a:p>
            <a:pPr marL="1371600" indent="-111125">
              <a:buNone/>
            </a:pPr>
            <a:endParaRPr lang="en-US" sz="1500" dirty="0">
              <a:solidFill>
                <a:srgbClr val="FF0000"/>
              </a:solidFill>
            </a:endParaRPr>
          </a:p>
          <a:p>
            <a:pPr marL="1371600" indent="-111125">
              <a:buNone/>
            </a:pPr>
            <a:r>
              <a:rPr lang="en-US" sz="3500" dirty="0">
                <a:solidFill>
                  <a:schemeClr val="tx1"/>
                </a:solidFill>
              </a:rPr>
              <a:t>(Whole list: </a:t>
            </a:r>
            <a:r>
              <a:rPr lang="en-US" sz="3500" dirty="0"/>
              <a:t>52/661 </a:t>
            </a:r>
            <a:r>
              <a:rPr lang="en-US" sz="3500" dirty="0">
                <a:solidFill>
                  <a:schemeClr val="tx1"/>
                </a:solidFill>
              </a:rPr>
              <a:t>people, 8%)</a:t>
            </a:r>
          </a:p>
          <a:p>
            <a:pPr marL="1260475" indent="0">
              <a:lnSpc>
                <a:spcPct val="110000"/>
              </a:lnSpc>
              <a:buNone/>
            </a:pPr>
            <a:r>
              <a:rPr lang="en-AU" sz="2600" dirty="0"/>
              <a:t>Coverage?</a:t>
            </a:r>
          </a:p>
          <a:p>
            <a:pPr marL="0" indent="0" algn="r">
              <a:buNone/>
            </a:pPr>
            <a:r>
              <a:rPr lang="en-AU" sz="2667" dirty="0"/>
              <a:t> </a:t>
            </a:r>
          </a:p>
        </p:txBody>
      </p:sp>
      <p:pic>
        <p:nvPicPr>
          <p:cNvPr id="4" name="Graphic 3" descr="Warning">
            <a:extLst>
              <a:ext uri="{FF2B5EF4-FFF2-40B4-BE49-F238E27FC236}">
                <a16:creationId xmlns:a16="http://schemas.microsoft.com/office/drawing/2014/main" id="{523076C7-A5C3-4086-9D9B-426696D4C4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3185" y="1294516"/>
            <a:ext cx="1054164" cy="10541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5197FF-559F-4881-B0A1-E61F70C348B8}"/>
              </a:ext>
            </a:extLst>
          </p:cNvPr>
          <p:cNvSpPr txBox="1"/>
          <p:nvPr/>
        </p:nvSpPr>
        <p:spPr>
          <a:xfrm>
            <a:off x="873185" y="2348680"/>
            <a:ext cx="1054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100% high acuity</a:t>
            </a:r>
            <a:endParaRPr lang="en-AU" sz="16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22696A-7EBD-44D1-99A6-6DA706B69BF2}"/>
              </a:ext>
            </a:extLst>
          </p:cNvPr>
          <p:cNvCxnSpPr/>
          <p:nvPr/>
        </p:nvCxnSpPr>
        <p:spPr>
          <a:xfrm>
            <a:off x="650819" y="3344693"/>
            <a:ext cx="5222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A1741A-55EB-4498-ABA0-53DC2A4881E1}"/>
              </a:ext>
            </a:extLst>
          </p:cNvPr>
          <p:cNvCxnSpPr/>
          <p:nvPr/>
        </p:nvCxnSpPr>
        <p:spPr>
          <a:xfrm>
            <a:off x="6359585" y="3344693"/>
            <a:ext cx="5222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DA280BD-DA80-4FAA-84A9-5F802720A15D}"/>
              </a:ext>
            </a:extLst>
          </p:cNvPr>
          <p:cNvCxnSpPr>
            <a:cxnSpLocks/>
          </p:cNvCxnSpPr>
          <p:nvPr/>
        </p:nvCxnSpPr>
        <p:spPr>
          <a:xfrm>
            <a:off x="6106789" y="1625694"/>
            <a:ext cx="0" cy="1696716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45189D5-F56F-4013-86EA-8EBA1C613766}"/>
              </a:ext>
            </a:extLst>
          </p:cNvPr>
          <p:cNvSpPr txBox="1">
            <a:spLocks/>
          </p:cNvSpPr>
          <p:nvPr/>
        </p:nvSpPr>
        <p:spPr>
          <a:xfrm>
            <a:off x="6193193" y="1347032"/>
            <a:ext cx="5233554" cy="1956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3733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0" defTabSz="685800">
              <a:buFont typeface="Arial"/>
              <a:buNone/>
            </a:pPr>
            <a:r>
              <a:rPr lang="en-AU" sz="4400" dirty="0">
                <a:solidFill>
                  <a:srgbClr val="01499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Veterans</a:t>
            </a:r>
          </a:p>
          <a:p>
            <a:pPr marL="1371600" indent="0">
              <a:buFont typeface="Arial"/>
              <a:buNone/>
            </a:pPr>
            <a:r>
              <a:rPr lang="en-US" sz="2600" dirty="0"/>
              <a:t>n=6/184; </a:t>
            </a:r>
            <a:r>
              <a:rPr lang="en-US" sz="2600" dirty="0">
                <a:solidFill>
                  <a:srgbClr val="FF0000"/>
                </a:solidFill>
              </a:rPr>
              <a:t>3% list </a:t>
            </a:r>
          </a:p>
          <a:p>
            <a:pPr marL="1371600" indent="0">
              <a:buFont typeface="Arial"/>
              <a:buNone/>
            </a:pPr>
            <a:endParaRPr lang="en-US" sz="1100" dirty="0">
              <a:solidFill>
                <a:srgbClr val="FF0000"/>
              </a:solidFill>
            </a:endParaRPr>
          </a:p>
          <a:p>
            <a:pPr marL="1371600" indent="0">
              <a:buFont typeface="Arial"/>
              <a:buNone/>
            </a:pPr>
            <a:r>
              <a:rPr lang="en-US" sz="2600" dirty="0">
                <a:solidFill>
                  <a:schemeClr val="tx1"/>
                </a:solidFill>
              </a:rPr>
              <a:t>(Whole list: 17/661 people</a:t>
            </a:r>
            <a:r>
              <a:rPr lang="en-US" sz="2600" dirty="0"/>
              <a:t>, 3%) </a:t>
            </a:r>
          </a:p>
          <a:p>
            <a:pPr marL="1371600" indent="0">
              <a:buNone/>
            </a:pPr>
            <a:r>
              <a:rPr lang="en-AU" sz="1900" dirty="0"/>
              <a:t>Accuracy? </a:t>
            </a:r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7BAC4FA2-52BC-463A-A573-D1B57A27D09E}"/>
              </a:ext>
            </a:extLst>
          </p:cNvPr>
          <p:cNvSpPr txBox="1">
            <a:spLocks/>
          </p:cNvSpPr>
          <p:nvPr/>
        </p:nvSpPr>
        <p:spPr>
          <a:xfrm>
            <a:off x="742994" y="3550694"/>
            <a:ext cx="5233554" cy="1967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3733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11275" indent="0">
              <a:lnSpc>
                <a:spcPct val="80000"/>
              </a:lnSpc>
              <a:buNone/>
            </a:pPr>
            <a:r>
              <a:rPr lang="en-AU" sz="3700" dirty="0">
                <a:solidFill>
                  <a:srgbClr val="01499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CALD</a:t>
            </a:r>
          </a:p>
          <a:p>
            <a:pPr marL="1311275" indent="0">
              <a:lnSpc>
                <a:spcPct val="80000"/>
              </a:lnSpc>
              <a:buNone/>
            </a:pPr>
            <a:r>
              <a:rPr lang="en-US" sz="2200" dirty="0"/>
              <a:t>n=11/184;</a:t>
            </a:r>
            <a:r>
              <a:rPr lang="en-US" sz="2200" dirty="0">
                <a:solidFill>
                  <a:srgbClr val="FF0000"/>
                </a:solidFill>
              </a:rPr>
              <a:t> 6% list </a:t>
            </a:r>
          </a:p>
          <a:p>
            <a:pPr marL="1260475" indent="0">
              <a:buFont typeface="Arial"/>
              <a:buNone/>
            </a:pPr>
            <a:endParaRPr lang="en-US" sz="1500" dirty="0">
              <a:solidFill>
                <a:srgbClr val="FF0000"/>
              </a:solidFill>
            </a:endParaRPr>
          </a:p>
          <a:p>
            <a:pPr marL="1260475" indent="0">
              <a:buFont typeface="Arial"/>
              <a:buNone/>
            </a:pPr>
            <a:endParaRPr lang="en-US" sz="1300" dirty="0">
              <a:solidFill>
                <a:srgbClr val="FF0000"/>
              </a:solidFill>
            </a:endParaRPr>
          </a:p>
          <a:p>
            <a:pPr marL="0" indent="0" algn="r">
              <a:buFont typeface="Arial"/>
              <a:buNone/>
            </a:pPr>
            <a:r>
              <a:rPr lang="en-AU" sz="2667" dirty="0"/>
              <a:t> </a:t>
            </a:r>
          </a:p>
        </p:txBody>
      </p:sp>
      <p:pic>
        <p:nvPicPr>
          <p:cNvPr id="12" name="Graphic 11" descr="Warning">
            <a:extLst>
              <a:ext uri="{FF2B5EF4-FFF2-40B4-BE49-F238E27FC236}">
                <a16:creationId xmlns:a16="http://schemas.microsoft.com/office/drawing/2014/main" id="{3CA61EBF-86A4-4FF9-A4B4-02A076389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76603" y="1349594"/>
            <a:ext cx="1054164" cy="1054164"/>
          </a:xfrm>
          <a:prstGeom prst="rect">
            <a:avLst/>
          </a:prstGeom>
        </p:spPr>
      </p:pic>
      <p:pic>
        <p:nvPicPr>
          <p:cNvPr id="15" name="Graphic 14" descr="Warning">
            <a:extLst>
              <a:ext uri="{FF2B5EF4-FFF2-40B4-BE49-F238E27FC236}">
                <a16:creationId xmlns:a16="http://schemas.microsoft.com/office/drawing/2014/main" id="{903241A6-B210-4092-AAD1-EF8BE0A47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3185" y="3533169"/>
            <a:ext cx="1054164" cy="105416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A990920-715B-4B48-8246-E4CCA2B3DC9A}"/>
              </a:ext>
            </a:extLst>
          </p:cNvPr>
          <p:cNvSpPr txBox="1"/>
          <p:nvPr/>
        </p:nvSpPr>
        <p:spPr>
          <a:xfrm>
            <a:off x="6499316" y="2378849"/>
            <a:ext cx="1054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83% high acuity</a:t>
            </a:r>
            <a:endParaRPr lang="en-AU" sz="16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43ED70-B1DC-4E17-9612-B02B297948D0}"/>
              </a:ext>
            </a:extLst>
          </p:cNvPr>
          <p:cNvSpPr txBox="1"/>
          <p:nvPr/>
        </p:nvSpPr>
        <p:spPr>
          <a:xfrm>
            <a:off x="873185" y="4580420"/>
            <a:ext cx="1054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82% high acuity</a:t>
            </a:r>
            <a:endParaRPr lang="en-AU" sz="1600" dirty="0">
              <a:solidFill>
                <a:srgbClr val="FF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5B6495-E8DA-4EB9-8D0A-120A270BD7F6}"/>
              </a:ext>
            </a:extLst>
          </p:cNvPr>
          <p:cNvSpPr txBox="1"/>
          <p:nvPr/>
        </p:nvSpPr>
        <p:spPr>
          <a:xfrm>
            <a:off x="477520" y="685000"/>
            <a:ext cx="61163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All actively homeless and TA people…</a:t>
            </a:r>
          </a:p>
        </p:txBody>
      </p:sp>
    </p:spTree>
    <p:extLst>
      <p:ext uri="{BB962C8B-B14F-4D97-AF65-F5344CB8AC3E}">
        <p14:creationId xmlns:p14="http://schemas.microsoft.com/office/powerpoint/2010/main" val="134571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647" y="1525019"/>
            <a:ext cx="5471067" cy="36906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All actively homeless and TA people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400" dirty="0"/>
              <a:t>Qu. 8 (n=119)</a:t>
            </a:r>
          </a:p>
          <a:p>
            <a:pPr marL="0" indent="0" algn="ctr">
              <a:buNone/>
            </a:pPr>
            <a:endParaRPr lang="en-AU" sz="2667" dirty="0"/>
          </a:p>
          <a:p>
            <a:pPr marL="0" indent="0" algn="r">
              <a:buNone/>
            </a:pPr>
            <a:endParaRPr lang="en-AU" sz="2667" dirty="0"/>
          </a:p>
          <a:p>
            <a:pPr marL="0" indent="0" algn="r">
              <a:buNone/>
            </a:pPr>
            <a:endParaRPr lang="en-AU" sz="2667" dirty="0"/>
          </a:p>
          <a:p>
            <a:pPr marL="0" indent="0">
              <a:buNone/>
            </a:pPr>
            <a:r>
              <a:rPr lang="en-AU" sz="2667" dirty="0"/>
              <a:t>				</a:t>
            </a:r>
          </a:p>
          <a:p>
            <a:pPr marL="0" indent="0">
              <a:buNone/>
            </a:pPr>
            <a:r>
              <a:rPr lang="en-AU" sz="2667" dirty="0"/>
              <a:t>			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14082" y="1525019"/>
            <a:ext cx="5775351" cy="3690667"/>
          </a:xfrm>
        </p:spPr>
        <p:txBody>
          <a:bodyPr/>
          <a:lstStyle/>
          <a:p>
            <a:pPr marL="0" indent="0">
              <a:buNone/>
            </a:pP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DFV* </a:t>
            </a:r>
            <a:r>
              <a:rPr lang="en-US" sz="3200" dirty="0"/>
              <a:t>(*current experience/risk)</a:t>
            </a:r>
            <a:endParaRPr lang="en-AU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7C90E91-C6D7-4225-AF3F-B7124CD16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88" y="2323847"/>
            <a:ext cx="1889637" cy="41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85CC56-32EB-4E29-A9D6-D157F9752BED}"/>
              </a:ext>
            </a:extLst>
          </p:cNvPr>
          <p:cNvSpPr txBox="1"/>
          <p:nvPr/>
        </p:nvSpPr>
        <p:spPr>
          <a:xfrm>
            <a:off x="1318102" y="2977594"/>
            <a:ext cx="79381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/>
              <a:t>100%</a:t>
            </a:r>
            <a:endParaRPr lang="en-AU" sz="1867" b="1" dirty="0"/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CFE0FB8B-19B4-49AB-9027-4B12496C35DD}"/>
              </a:ext>
            </a:extLst>
          </p:cNvPr>
          <p:cNvSpPr/>
          <p:nvPr/>
        </p:nvSpPr>
        <p:spPr>
          <a:xfrm>
            <a:off x="2517602" y="2962379"/>
            <a:ext cx="474733" cy="561048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B0308B-8C85-4177-83AE-79C7A61365EE}"/>
              </a:ext>
            </a:extLst>
          </p:cNvPr>
          <p:cNvCxnSpPr/>
          <p:nvPr/>
        </p:nvCxnSpPr>
        <p:spPr>
          <a:xfrm>
            <a:off x="6106789" y="1625694"/>
            <a:ext cx="0" cy="3606612"/>
          </a:xfrm>
          <a:prstGeom prst="line">
            <a:avLst/>
          </a:prstGeom>
          <a:ln w="19050">
            <a:solidFill>
              <a:srgbClr val="3333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283D803-6AA8-400A-BA18-45B7DBBFC76F}"/>
              </a:ext>
            </a:extLst>
          </p:cNvPr>
          <p:cNvSpPr txBox="1"/>
          <p:nvPr/>
        </p:nvSpPr>
        <p:spPr>
          <a:xfrm>
            <a:off x="3193180" y="2995484"/>
            <a:ext cx="273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31 people 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23CB6B9B-C181-4C3A-8937-2F2DDBDA4572}"/>
              </a:ext>
            </a:extLst>
          </p:cNvPr>
          <p:cNvSpPr txBox="1">
            <a:spLocks/>
          </p:cNvSpPr>
          <p:nvPr/>
        </p:nvSpPr>
        <p:spPr>
          <a:xfrm>
            <a:off x="5928713" y="1560014"/>
            <a:ext cx="5939605" cy="369066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	The 31 people with DFV*</a:t>
            </a:r>
            <a:r>
              <a:rPr lang="en-US" sz="2400" dirty="0"/>
              <a:t> includes:</a:t>
            </a:r>
          </a:p>
          <a:p>
            <a:pPr marL="615935" indent="452955">
              <a:spcBef>
                <a:spcPts val="0"/>
              </a:spcBef>
            </a:pPr>
            <a:r>
              <a:rPr lang="en-US" sz="2400" dirty="0"/>
              <a:t>15 women (8 Aboriginal women)</a:t>
            </a:r>
          </a:p>
          <a:p>
            <a:pPr marL="615935" indent="452955">
              <a:spcBef>
                <a:spcPts val="0"/>
              </a:spcBef>
            </a:pPr>
            <a:r>
              <a:rPr lang="en-US" sz="2400" dirty="0"/>
              <a:t>16 men (6 Aboriginal men)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	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Experience of violence prior 6 months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0000"/>
                </a:solidFill>
              </a:rPr>
              <a:t>	= 74/119 people (62%)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2400" dirty="0"/>
              <a:t>	69% all actively homeless/TA have ever experienced trauma or abuse. </a:t>
            </a:r>
            <a:endParaRPr lang="en-US" sz="1867" b="1" i="1" dirty="0"/>
          </a:p>
          <a:p>
            <a:pPr marL="0" indent="0">
              <a:buNone/>
            </a:pPr>
            <a:endParaRPr lang="en-AU" sz="1867" i="1" dirty="0"/>
          </a:p>
          <a:p>
            <a:pPr marL="0" indent="0">
              <a:buNone/>
            </a:pPr>
            <a:endParaRPr lang="en-AU" sz="3733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F4429-E1A2-4692-A380-16EE9C92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84B4-FD36-994F-894C-AD6BB7283A8D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81A55B-1D3F-4B9F-8A42-4E0A4482FE1D}"/>
              </a:ext>
            </a:extLst>
          </p:cNvPr>
          <p:cNvSpPr txBox="1"/>
          <p:nvPr/>
        </p:nvSpPr>
        <p:spPr>
          <a:xfrm>
            <a:off x="3039055" y="5941700"/>
            <a:ext cx="6113891" cy="6669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/>
              <a:t>Data not available for all persons on list; question introduced with newer assessment/triage tool (VI-SPDAT).</a:t>
            </a:r>
          </a:p>
        </p:txBody>
      </p:sp>
    </p:spTree>
    <p:extLst>
      <p:ext uri="{BB962C8B-B14F-4D97-AF65-F5344CB8AC3E}">
        <p14:creationId xmlns:p14="http://schemas.microsoft.com/office/powerpoint/2010/main" val="3858673154"/>
      </p:ext>
    </p:extLst>
  </p:cSld>
  <p:clrMapOvr>
    <a:masterClrMapping/>
  </p:clrMapOvr>
</p:sld>
</file>

<file path=ppt/theme/theme1.xml><?xml version="1.0" encoding="utf-8"?>
<a:theme xmlns:a="http://schemas.openxmlformats.org/drawingml/2006/main" name="BUE PPT templat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1427</Words>
  <Application>Microsoft Office PowerPoint</Application>
  <PresentationFormat>Widescreen</PresentationFormat>
  <Paragraphs>333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BUE PPT template 16x9</vt:lpstr>
      <vt:lpstr>Better understanding the people on the Adelaide Zero Project’s  By-Name List</vt:lpstr>
      <vt:lpstr>The task</vt:lpstr>
      <vt:lpstr>Acuity…</vt:lpstr>
      <vt:lpstr>Overall picture</vt:lpstr>
      <vt:lpstr>Gender</vt:lpstr>
      <vt:lpstr>ATSI</vt:lpstr>
      <vt:lpstr>Older people/premature ageing</vt:lpstr>
      <vt:lpstr>PowerPoint Presentation</vt:lpstr>
      <vt:lpstr>DFV* (*current experience/risk)</vt:lpstr>
      <vt:lpstr>Disability (all)* (includes mental health)</vt:lpstr>
      <vt:lpstr>Mental health </vt:lpstr>
      <vt:lpstr>Inflow paths…</vt:lpstr>
      <vt:lpstr>Some system touch points</vt:lpstr>
      <vt:lpstr>Reducing numbers…outflow…</vt:lpstr>
      <vt:lpstr>Reducing numbers…inflow…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understanding the people on the Adelaide Zero Project’s  By-Name List</dc:title>
  <dc:creator>Selina Tually</dc:creator>
  <cp:lastModifiedBy>Selina Tually</cp:lastModifiedBy>
  <cp:revision>34</cp:revision>
  <cp:lastPrinted>2020-08-03T23:11:14Z</cp:lastPrinted>
  <dcterms:created xsi:type="dcterms:W3CDTF">2020-08-01T11:47:49Z</dcterms:created>
  <dcterms:modified xsi:type="dcterms:W3CDTF">2020-08-04T01:17:01Z</dcterms:modified>
</cp:coreProperties>
</file>